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9" r:id="rId20"/>
  </p:sldMasterIdLst>
  <p:notesMasterIdLst>
    <p:notesMasterId r:id="rId57"/>
  </p:notesMasterIdLst>
  <p:handoutMasterIdLst>
    <p:handoutMasterId r:id="rId58"/>
  </p:handoutMasterIdLst>
  <p:sldIdLst>
    <p:sldId id="902" r:id="rId21"/>
    <p:sldId id="953" r:id="rId22"/>
    <p:sldId id="955" r:id="rId23"/>
    <p:sldId id="959" r:id="rId24"/>
    <p:sldId id="962" r:id="rId25"/>
    <p:sldId id="963" r:id="rId26"/>
    <p:sldId id="969" r:id="rId27"/>
    <p:sldId id="964" r:id="rId28"/>
    <p:sldId id="970" r:id="rId29"/>
    <p:sldId id="971" r:id="rId30"/>
    <p:sldId id="972" r:id="rId31"/>
    <p:sldId id="965" r:id="rId32"/>
    <p:sldId id="973" r:id="rId33"/>
    <p:sldId id="974" r:id="rId34"/>
    <p:sldId id="975" r:id="rId35"/>
    <p:sldId id="976" r:id="rId36"/>
    <p:sldId id="966" r:id="rId37"/>
    <p:sldId id="977" r:id="rId38"/>
    <p:sldId id="978" r:id="rId39"/>
    <p:sldId id="979" r:id="rId40"/>
    <p:sldId id="967" r:id="rId41"/>
    <p:sldId id="980" r:id="rId42"/>
    <p:sldId id="981" r:id="rId43"/>
    <p:sldId id="982" r:id="rId44"/>
    <p:sldId id="983" r:id="rId45"/>
    <p:sldId id="984" r:id="rId46"/>
    <p:sldId id="986" r:id="rId47"/>
    <p:sldId id="985" r:id="rId48"/>
    <p:sldId id="987" r:id="rId49"/>
    <p:sldId id="988" r:id="rId50"/>
    <p:sldId id="989" r:id="rId51"/>
    <p:sldId id="990" r:id="rId52"/>
    <p:sldId id="991" r:id="rId53"/>
    <p:sldId id="992" r:id="rId54"/>
    <p:sldId id="993" r:id="rId55"/>
    <p:sldId id="994" r:id="rId56"/>
  </p:sldIdLst>
  <p:sldSz cx="12198350" cy="6858000"/>
  <p:notesSz cx="7099300" cy="10234613"/>
  <p:custDataLst>
    <p:custData r:id="rId3"/>
    <p:tags r:id="rId59"/>
  </p:custDataLst>
  <p:defaultTextStyle>
    <a:defPPr>
      <a:defRPr lang="de-DE"/>
    </a:defPPr>
    <a:lvl1pPr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DFC"/>
    <a:srgbClr val="FDFDFD"/>
    <a:srgbClr val="FDFEFD"/>
    <a:srgbClr val="FEFDFD"/>
    <a:srgbClr val="FEFEFD"/>
    <a:srgbClr val="FEFEFE"/>
    <a:srgbClr val="FEFFFE"/>
    <a:srgbClr val="FFFEFE"/>
    <a:srgbClr val="FFFFF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93" autoAdjust="0"/>
    <p:restoredTop sz="94660" autoAdjust="0"/>
  </p:normalViewPr>
  <p:slideViewPr>
    <p:cSldViewPr snapToObjects="1" showGuides="1">
      <p:cViewPr varScale="1">
        <p:scale>
          <a:sx n="86" d="100"/>
          <a:sy n="86" d="100"/>
        </p:scale>
        <p:origin x="773" y="-67"/>
      </p:cViewPr>
      <p:guideLst/>
    </p:cSldViewPr>
  </p:slideViewPr>
  <p:outlineViewPr>
    <p:cViewPr>
      <p:scale>
        <a:sx n="33" d="100"/>
        <a:sy n="33" d="100"/>
      </p:scale>
      <p:origin x="0" y="12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 showGuides="1">
      <p:cViewPr varScale="1">
        <p:scale>
          <a:sx n="76" d="100"/>
          <a:sy n="76" d="100"/>
        </p:scale>
        <p:origin x="2982" y="120"/>
      </p:cViewPr>
      <p:guideLst>
        <p:guide orient="horz" pos="3224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slide" Target="slides/slide6.xml"/><Relationship Id="rId39" Type="http://schemas.openxmlformats.org/officeDocument/2006/relationships/slide" Target="slides/slide19.xml"/><Relationship Id="rId21" Type="http://schemas.openxmlformats.org/officeDocument/2006/relationships/slide" Target="slides/slide1.xml"/><Relationship Id="rId34" Type="http://schemas.openxmlformats.org/officeDocument/2006/relationships/slide" Target="slides/slide14.xml"/><Relationship Id="rId42" Type="http://schemas.openxmlformats.org/officeDocument/2006/relationships/slide" Target="slides/slide22.xml"/><Relationship Id="rId47" Type="http://schemas.openxmlformats.org/officeDocument/2006/relationships/slide" Target="slides/slide27.xml"/><Relationship Id="rId50" Type="http://schemas.openxmlformats.org/officeDocument/2006/relationships/slide" Target="slides/slide30.xml"/><Relationship Id="rId55" Type="http://schemas.openxmlformats.org/officeDocument/2006/relationships/slide" Target="slides/slide35.xml"/><Relationship Id="rId63" Type="http://schemas.openxmlformats.org/officeDocument/2006/relationships/tableStyles" Target="tableStyles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Master" Target="slideMasters/slideMaster1.xml"/><Relationship Id="rId29" Type="http://schemas.openxmlformats.org/officeDocument/2006/relationships/slide" Target="slides/slide9.xml"/><Relationship Id="rId41" Type="http://schemas.openxmlformats.org/officeDocument/2006/relationships/slide" Target="slides/slide21.xml"/><Relationship Id="rId54" Type="http://schemas.openxmlformats.org/officeDocument/2006/relationships/slide" Target="slides/slide34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4.xml"/><Relationship Id="rId32" Type="http://schemas.openxmlformats.org/officeDocument/2006/relationships/slide" Target="slides/slide12.xml"/><Relationship Id="rId37" Type="http://schemas.openxmlformats.org/officeDocument/2006/relationships/slide" Target="slides/slide17.xml"/><Relationship Id="rId40" Type="http://schemas.openxmlformats.org/officeDocument/2006/relationships/slide" Target="slides/slide20.xml"/><Relationship Id="rId45" Type="http://schemas.openxmlformats.org/officeDocument/2006/relationships/slide" Target="slides/slide25.xml"/><Relationship Id="rId53" Type="http://schemas.openxmlformats.org/officeDocument/2006/relationships/slide" Target="slides/slide33.xml"/><Relationship Id="rId58" Type="http://schemas.openxmlformats.org/officeDocument/2006/relationships/handoutMaster" Target="handoutMasters/handoutMaster1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3.xml"/><Relationship Id="rId28" Type="http://schemas.openxmlformats.org/officeDocument/2006/relationships/slide" Target="slides/slide8.xml"/><Relationship Id="rId36" Type="http://schemas.openxmlformats.org/officeDocument/2006/relationships/slide" Target="slides/slide16.xml"/><Relationship Id="rId49" Type="http://schemas.openxmlformats.org/officeDocument/2006/relationships/slide" Target="slides/slide29.xml"/><Relationship Id="rId57" Type="http://schemas.openxmlformats.org/officeDocument/2006/relationships/notesMaster" Target="notesMasters/notesMaster1.xml"/><Relationship Id="rId61" Type="http://schemas.openxmlformats.org/officeDocument/2006/relationships/viewProps" Target="viewProps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slide" Target="slides/slide11.xml"/><Relationship Id="rId44" Type="http://schemas.openxmlformats.org/officeDocument/2006/relationships/slide" Target="slides/slide24.xml"/><Relationship Id="rId52" Type="http://schemas.openxmlformats.org/officeDocument/2006/relationships/slide" Target="slides/slide32.xml"/><Relationship Id="rId60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2.xml"/><Relationship Id="rId27" Type="http://schemas.openxmlformats.org/officeDocument/2006/relationships/slide" Target="slides/slide7.xml"/><Relationship Id="rId30" Type="http://schemas.openxmlformats.org/officeDocument/2006/relationships/slide" Target="slides/slide10.xml"/><Relationship Id="rId35" Type="http://schemas.openxmlformats.org/officeDocument/2006/relationships/slide" Target="slides/slide15.xml"/><Relationship Id="rId43" Type="http://schemas.openxmlformats.org/officeDocument/2006/relationships/slide" Target="slides/slide23.xml"/><Relationship Id="rId48" Type="http://schemas.openxmlformats.org/officeDocument/2006/relationships/slide" Target="slides/slide28.xml"/><Relationship Id="rId56" Type="http://schemas.openxmlformats.org/officeDocument/2006/relationships/slide" Target="slides/slide36.xml"/><Relationship Id="rId8" Type="http://schemas.openxmlformats.org/officeDocument/2006/relationships/customXml" Target="../customXml/item8.xml"/><Relationship Id="rId51" Type="http://schemas.openxmlformats.org/officeDocument/2006/relationships/slide" Target="slides/slide31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slide" Target="slides/slide5.xml"/><Relationship Id="rId33" Type="http://schemas.openxmlformats.org/officeDocument/2006/relationships/slide" Target="slides/slide13.xml"/><Relationship Id="rId38" Type="http://schemas.openxmlformats.org/officeDocument/2006/relationships/slide" Target="slides/slide18.xml"/><Relationship Id="rId46" Type="http://schemas.openxmlformats.org/officeDocument/2006/relationships/slide" Target="slides/slide26.xml"/><Relationship Id="rId59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2" name="Rectangle 6"/>
          <p:cNvSpPr>
            <a:spLocks noChangeArrowheads="1"/>
          </p:cNvSpPr>
          <p:nvPr/>
        </p:nvSpPr>
        <p:spPr bwMode="auto">
          <a:xfrm>
            <a:off x="0" y="0"/>
            <a:ext cx="7099300" cy="698500"/>
          </a:xfrm>
          <a:prstGeom prst="rect">
            <a:avLst/>
          </a:prstGeom>
          <a:solidFill>
            <a:srgbClr val="879BAA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49613" cy="55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8550" tIns="148550" rIns="148550" bIns="148550" numCol="1" anchor="t" anchorCtr="0" compatLnSpc="1">
            <a:prstTxWarp prst="textNoShape">
              <a:avLst/>
            </a:prstTxWarp>
          </a:bodyPr>
          <a:lstStyle>
            <a:lvl1pPr defTabSz="942975">
              <a:spcBef>
                <a:spcPct val="0"/>
              </a:spcBef>
              <a:defRPr sz="12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latin typeface="Arial" pitchFamily="34" charset="0"/>
            </a:endParaRPr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3249612" cy="55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8550" tIns="148550" rIns="148550" bIns="148550" numCol="1" anchor="t" anchorCtr="0" compatLnSpc="1">
            <a:prstTxWarp prst="textNoShape">
              <a:avLst/>
            </a:prstTxWarp>
          </a:bodyPr>
          <a:lstStyle>
            <a:lvl1pPr algn="r" defTabSz="942975">
              <a:spcBef>
                <a:spcPct val="0"/>
              </a:spcBef>
              <a:defRPr sz="12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latin typeface="Arial" pitchFamily="34" charset="0"/>
            </a:endParaRPr>
          </a:p>
        </p:txBody>
      </p:sp>
      <p:sp>
        <p:nvSpPr>
          <p:cNvPr id="1730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682163"/>
            <a:ext cx="3249613" cy="55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8550" tIns="148550" rIns="148550" bIns="148550" numCol="1" anchor="b" anchorCtr="0" compatLnSpc="1">
            <a:prstTxWarp prst="textNoShape">
              <a:avLst/>
            </a:prstTxWarp>
          </a:bodyPr>
          <a:lstStyle>
            <a:lvl1pPr defTabSz="942975">
              <a:spcBef>
                <a:spcPct val="0"/>
              </a:spcBef>
              <a:defRPr sz="12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endParaRPr lang="en-US" dirty="0">
              <a:latin typeface="Arial" pitchFamily="34" charset="0"/>
            </a:endParaRPr>
          </a:p>
        </p:txBody>
      </p:sp>
      <p:sp>
        <p:nvSpPr>
          <p:cNvPr id="1730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682163"/>
            <a:ext cx="3249612" cy="55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8550" tIns="148550" rIns="148550" bIns="148550" numCol="1" anchor="b" anchorCtr="0" compatLnSpc="1">
            <a:prstTxWarp prst="textNoShape">
              <a:avLst/>
            </a:prstTxWarp>
          </a:bodyPr>
          <a:lstStyle>
            <a:lvl1pPr algn="r" defTabSz="942975">
              <a:spcBef>
                <a:spcPct val="0"/>
              </a:spcBef>
              <a:defRPr sz="12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Handout </a:t>
            </a:r>
            <a:fld id="{BFC713D8-7968-482B-A79F-9C586FE5053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1723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49613" cy="55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8550" tIns="148550" rIns="148550" bIns="148550" numCol="1" anchor="t" anchorCtr="0" compatLnSpc="1">
            <a:prstTxWarp prst="textNoShape">
              <a:avLst/>
            </a:prstTxWarp>
          </a:bodyPr>
          <a:lstStyle>
            <a:lvl1pPr defTabSz="942975">
              <a:spcBef>
                <a:spcPct val="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3248025" cy="55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8550" tIns="148550" rIns="148550" bIns="148550" numCol="1" anchor="t" anchorCtr="0" compatLnSpc="1">
            <a:prstTxWarp prst="textNoShape">
              <a:avLst/>
            </a:prstTxWarp>
          </a:bodyPr>
          <a:lstStyle>
            <a:lvl1pPr algn="r" defTabSz="942975">
              <a:spcBef>
                <a:spcPct val="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8113" y="768350"/>
            <a:ext cx="6824662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38125" y="4822825"/>
            <a:ext cx="6623050" cy="4565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682163"/>
            <a:ext cx="3249613" cy="550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8550" tIns="148550" rIns="148550" bIns="148550" numCol="1" anchor="b" anchorCtr="0" compatLnSpc="1">
            <a:prstTxWarp prst="textNoShape">
              <a:avLst/>
            </a:prstTxWarp>
          </a:bodyPr>
          <a:lstStyle>
            <a:lvl1pPr defTabSz="942975">
              <a:spcBef>
                <a:spcPct val="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682163"/>
            <a:ext cx="3248025" cy="550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8550" tIns="148550" rIns="148550" bIns="148550" numCol="1" anchor="b" anchorCtr="0" compatLnSpc="1">
            <a:prstTxWarp prst="textNoShape">
              <a:avLst/>
            </a:prstTxWarp>
          </a:bodyPr>
          <a:lstStyle>
            <a:lvl1pPr algn="r" defTabSz="942975">
              <a:spcBef>
                <a:spcPct val="0"/>
              </a:spcBef>
              <a:defRPr sz="12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8778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customXml" Target="../../customXml/item19.xml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customXml" Target="../../customXml/item6.xml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customXml" Target="../../customXml/item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5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6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customXml" Target="../../customXml/item1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9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customXml" Target="../../customXml/item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64.xml"/><Relationship Id="rId1" Type="http://schemas.openxmlformats.org/officeDocument/2006/relationships/customXml" Target="../../customXml/item4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customXml" Target="../../customXml/item1.xml"/><Relationship Id="rId4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customXml" Target="../../customXml/item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customXml" Target="../../customXml/item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customXml" Target="../../customXml/item1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0.xml"/><Relationship Id="rId4" Type="http://schemas.openxmlformats.org/officeDocument/2006/relationships/tags" Target="../tags/tag79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81.xml"/><Relationship Id="rId1" Type="http://schemas.openxmlformats.org/officeDocument/2006/relationships/customXml" Target="../../customXml/item10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customXml" Target="../../customXml/item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9.xml"/><Relationship Id="rId4" Type="http://schemas.openxmlformats.org/officeDocument/2006/relationships/tags" Target="../tags/tag88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1.xml"/><Relationship Id="rId7" Type="http://schemas.openxmlformats.org/officeDocument/2006/relationships/tags" Target="../tags/tag95.xml"/><Relationship Id="rId2" Type="http://schemas.openxmlformats.org/officeDocument/2006/relationships/tags" Target="../tags/tag90.xml"/><Relationship Id="rId1" Type="http://schemas.openxmlformats.org/officeDocument/2006/relationships/customXml" Target="../../customXml/item8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4" Type="http://schemas.openxmlformats.org/officeDocument/2006/relationships/image" Target="../media/image1.jp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tags" Target="../tags/tag37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2.xml"/><Relationship Id="rId1" Type="http://schemas.openxmlformats.org/officeDocument/2006/relationships/tags" Target="../tags/tag4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customXml" Target="../../customXml/item1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7.xml"/><Relationship Id="rId1" Type="http://schemas.openxmlformats.org/officeDocument/2006/relationships/customXml" Target="../../customXml/item1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EE7973-D207-410D-B5A6-FDC58E3770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8478" r="5004"/>
          <a:stretch/>
        </p:blipFill>
        <p:spPr>
          <a:xfrm>
            <a:off x="3182" y="-48023"/>
            <a:ext cx="12195168" cy="6908588"/>
          </a:xfrm>
          <a:prstGeom prst="rect">
            <a:avLst/>
          </a:prstGeom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462181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dirty="0">
              <a:solidFill>
                <a:srgbClr val="990000"/>
              </a:solidFill>
            </a:endParaRPr>
          </a:p>
        </p:txBody>
      </p:sp>
      <p:sp>
        <p:nvSpPr>
          <p:cNvPr id="9" name="Textplatzhalter 57343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Where today meets tomorrow.</a:t>
            </a:r>
          </a:p>
        </p:txBody>
      </p:sp>
      <p:grpSp>
        <p:nvGrpSpPr>
          <p:cNvPr id="34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5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8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9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0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1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2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5" name="Textplatzhalt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2591" y="5907600"/>
            <a:ext cx="2628292" cy="324000"/>
          </a:xfrm>
        </p:spPr>
        <p:txBody>
          <a:bodyPr anchor="ctr" anchorCtr="0"/>
          <a:lstStyle>
            <a:lvl1pPr>
              <a:defRPr sz="1000" b="1"/>
            </a:lvl1pPr>
          </a:lstStyle>
          <a:p>
            <a:r>
              <a:rPr lang="en-US" noProof="0" dirty="0"/>
              <a:t>Unrestricted © Siemens 2020</a:t>
            </a:r>
          </a:p>
        </p:txBody>
      </p:sp>
      <p:grpSp>
        <p:nvGrpSpPr>
          <p:cNvPr id="83" name="Gruppieren 66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4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5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6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6686181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6" userDrawn="1">
          <p15:clr>
            <a:srgbClr val="FBAE40"/>
          </p15:clr>
        </p15:guide>
        <p15:guide id="2" pos="7372" userDrawn="1">
          <p15:clr>
            <a:srgbClr val="FBAE40"/>
          </p15:clr>
        </p15:guide>
        <p15:guide id="5" pos="3844" userDrawn="1">
          <p15:clr>
            <a:srgbClr val="A4A3A4"/>
          </p15:clr>
        </p15:guide>
        <p15:guide id="6" pos="3932" userDrawn="1">
          <p15:clr>
            <a:srgbClr val="A4A3A4"/>
          </p15:clr>
        </p15:guide>
        <p15:guide id="7" pos="5564" userDrawn="1">
          <p15:clr>
            <a:srgbClr val="A4A3A4"/>
          </p15:clr>
        </p15:guide>
        <p15:guide id="8" orient="horz" userDrawn="1">
          <p15:clr>
            <a:srgbClr val="A4A3A4"/>
          </p15:clr>
        </p15:guide>
        <p15:guide id="9" orient="horz" pos="208" userDrawn="1">
          <p15:clr>
            <a:srgbClr val="A4A3A4"/>
          </p15:clr>
        </p15:guide>
        <p15:guide id="10" orient="horz" pos="652" userDrawn="1">
          <p15:clr>
            <a:srgbClr val="A4A3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1440000"/>
            <a:ext cx="122040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/>
              <a:t>Drag picture to placeholder or click icon to add</a:t>
            </a:r>
            <a:endParaRPr lang="fr-FR"/>
          </a:p>
        </p:txBody>
      </p:sp>
      <p:grpSp>
        <p:nvGrpSpPr>
          <p:cNvPr id="5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7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31440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6800" cy="6858000"/>
          </a:xfrm>
          <a:noFill/>
        </p:spPr>
        <p:txBody>
          <a:bodyPr tIns="1800000"/>
          <a:lstStyle>
            <a:lvl1pPr algn="ctr">
              <a:defRPr/>
            </a:lvl1pPr>
          </a:lstStyle>
          <a:p>
            <a:r>
              <a:rPr lang="en-US"/>
              <a:t>Drag picture to placeholder or click icon to add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31594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Dynamic Petro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>
          <a:xfrm>
            <a:off x="0" y="0"/>
            <a:ext cx="12198350" cy="6861907"/>
            <a:chOff x="0" y="0"/>
            <a:chExt cx="12198350" cy="6861907"/>
          </a:xfrm>
        </p:grpSpPr>
        <p:sp>
          <p:nvSpPr>
            <p:cNvPr id="4" name="Rechteck 3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fr-FR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" name="Rechteck 5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gradFill>
              <a:gsLst>
                <a:gs pos="83000">
                  <a:srgbClr val="0099B0">
                    <a:alpha val="85000"/>
                  </a:srgbClr>
                </a:gs>
                <a:gs pos="50000">
                  <a:srgbClr val="009999">
                    <a:alpha val="85000"/>
                  </a:srgbClr>
                </a:gs>
                <a:gs pos="0">
                  <a:srgbClr val="50BEBE">
                    <a:alpha val="85000"/>
                  </a:srgbClr>
                </a:gs>
                <a:gs pos="100000">
                  <a:srgbClr val="0099CB">
                    <a:alpha val="85000"/>
                  </a:srgbClr>
                </a:gs>
              </a:gsLst>
              <a:lin ang="0" scaled="0"/>
            </a:gra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fr-FR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3766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Blu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 userDrawn="1"/>
        </p:nvSpPr>
        <p:spPr bwMode="auto">
          <a:xfrm>
            <a:off x="0" y="0"/>
            <a:ext cx="12198350" cy="6861907"/>
          </a:xfrm>
          <a:prstGeom prst="rect">
            <a:avLst/>
          </a:prstGeom>
          <a:solidFill>
            <a:srgbClr val="50BED7"/>
          </a:solidFill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fr-FR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7993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" type="obj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0000"/>
            <a:ext cx="8208962" cy="4752000"/>
          </a:xfrm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6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7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" type="obj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0000"/>
            <a:ext cx="6768000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6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7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woObj" preserve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26400" tIns="432000" rIns="2124000" bIns="23400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de-DE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27063" y="1440000"/>
            <a:ext cx="5472112" cy="4752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Click to edit Master text styles</a:t>
            </a:r>
          </a:p>
          <a:p>
            <a:pPr marL="0" marR="0" lvl="1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Second level</a:t>
            </a:r>
          </a:p>
          <a:p>
            <a:pPr marL="0" marR="0" lvl="2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Third level</a:t>
            </a:r>
          </a:p>
          <a:p>
            <a:pPr marL="0" marR="0" lvl="3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Fourth level</a:t>
            </a:r>
          </a:p>
          <a:p>
            <a:pPr marL="0" marR="0" lvl="4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Fifth level</a:t>
            </a:r>
            <a:endParaRPr lang="en-US" dirty="0"/>
          </a:p>
        </p:txBody>
      </p:sp>
      <p:sp>
        <p:nvSpPr>
          <p:cNvPr id="4" name="cdtContent Placeholder 3 Id4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43638" y="1440000"/>
            <a:ext cx="5472112" cy="4752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Click to edit Master text styles</a:t>
            </a:r>
          </a:p>
          <a:p>
            <a:pPr marL="0" marR="0" lvl="1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Second level</a:t>
            </a:r>
          </a:p>
          <a:p>
            <a:pPr marL="0" marR="0" lvl="2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Third level</a:t>
            </a:r>
          </a:p>
          <a:p>
            <a:pPr marL="0" marR="0" lvl="3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Fourth level</a:t>
            </a:r>
          </a:p>
          <a:p>
            <a:pPr marL="0" marR="0" lvl="4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Fifth level</a:t>
            </a:r>
            <a:endParaRPr lang="en-US" dirty="0"/>
          </a:p>
        </p:txBody>
      </p:sp>
      <p:grpSp>
        <p:nvGrpSpPr>
          <p:cNvPr id="7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8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  <p:extLst>
      <p:ext uri="{BB962C8B-B14F-4D97-AF65-F5344CB8AC3E}">
        <p14:creationId xmlns:p14="http://schemas.microsoft.com/office/powerpoint/2010/main" val="16070859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fr-FR" dirty="0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/>
            <p:custDataLst>
              <p:tags r:id="rId1"/>
            </p:custDataLst>
          </p:nvPr>
        </p:nvSpPr>
        <p:spPr>
          <a:xfrm>
            <a:off x="627063" y="1440000"/>
            <a:ext cx="5472112" cy="4752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Click to edit Master text styles</a:t>
            </a:r>
          </a:p>
          <a:p>
            <a:pPr marL="0" marR="0" lvl="1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Second level</a:t>
            </a:r>
          </a:p>
          <a:p>
            <a:pPr marL="0" marR="0" lvl="2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Third level</a:t>
            </a:r>
          </a:p>
          <a:p>
            <a:pPr marL="0" marR="0" lvl="3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Fourth level</a:t>
            </a:r>
          </a:p>
          <a:p>
            <a:pPr marL="0" marR="0" lvl="4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Fifth level</a:t>
            </a:r>
            <a:endParaRPr lang="en-US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440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/>
              <a:t>Drag picture to placeholder or click icon to add</a:t>
            </a:r>
            <a:endParaRPr lang="fr-FR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/>
              <a:t>Drag picture to placeholder or click icon to add</a:t>
            </a:r>
            <a:endParaRPr lang="fr-FR" dirty="0"/>
          </a:p>
        </p:txBody>
      </p:sp>
      <p:grpSp>
        <p:nvGrpSpPr>
          <p:cNvPr id="7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9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7347655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/>
            <p:custDataLst>
              <p:tags r:id="rId1"/>
            </p:custDataLst>
          </p:nvPr>
        </p:nvSpPr>
        <p:spPr>
          <a:xfrm>
            <a:off x="627063" y="1440000"/>
            <a:ext cx="5904000" cy="4752000"/>
          </a:xfr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vert="horz" wrap="square" lIns="288000" tIns="252000" rIns="576000" bIns="25200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Click to edit Master text styles</a:t>
            </a:r>
          </a:p>
          <a:p>
            <a:pPr marL="0" marR="0" lvl="1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Second level</a:t>
            </a:r>
          </a:p>
          <a:p>
            <a:pPr marL="0" marR="0" lvl="2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Third level</a:t>
            </a:r>
          </a:p>
          <a:p>
            <a:pPr marL="0" marR="0" lvl="3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Fourth level</a:t>
            </a:r>
          </a:p>
          <a:p>
            <a:pPr marL="0" marR="0" lvl="4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Fifth level</a:t>
            </a:r>
            <a:endParaRPr lang="en-US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746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/>
              <a:t>Drag picture to placeholder or click icon to add</a:t>
            </a:r>
            <a:endParaRPr lang="fr-FR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/>
              <a:t>Drag picture to placeholder or click icon to add</a:t>
            </a:r>
            <a:endParaRPr lang="fr-FR" dirty="0"/>
          </a:p>
        </p:txBody>
      </p:sp>
      <p:grpSp>
        <p:nvGrpSpPr>
          <p:cNvPr id="7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9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8837154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" preserve="1" userDrawn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0000"/>
            <a:ext cx="8208962" cy="2304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8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lor fil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462181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dirty="0">
              <a:solidFill>
                <a:srgbClr val="990000"/>
              </a:solidFill>
            </a:endParaRPr>
          </a:p>
        </p:txBody>
      </p:sp>
      <p:sp>
        <p:nvSpPr>
          <p:cNvPr id="8" name="Textplatzhalter 57343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Where today meets tomorrow.</a:t>
            </a:r>
          </a:p>
        </p:txBody>
      </p:sp>
      <p:grpSp>
        <p:nvGrpSpPr>
          <p:cNvPr id="33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4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7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8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9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0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1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3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3" y="5907600"/>
            <a:ext cx="2340000" cy="324000"/>
          </a:xfrm>
        </p:spPr>
        <p:txBody>
          <a:bodyPr lIns="216000" tIns="90000" rIns="0" bIns="4680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 baseline="0">
                <a:solidFill>
                  <a:schemeClr val="tx1"/>
                </a:solidFill>
              </a:defRPr>
            </a:lvl1pPr>
            <a:lvl2pPr marL="1588" indent="0">
              <a:buNone/>
              <a:defRPr/>
            </a:lvl2pPr>
          </a:lstStyle>
          <a:p>
            <a:r>
              <a:rPr lang="en-US" noProof="0"/>
              <a:t>Unrestricted © Siemens 2020</a:t>
            </a:r>
            <a:endParaRPr lang="en-US" noProof="0" dirty="0"/>
          </a:p>
        </p:txBody>
      </p:sp>
      <p:grpSp>
        <p:nvGrpSpPr>
          <p:cNvPr id="82" name="Gruppieren 66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4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5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0641734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0000"/>
            <a:ext cx="3600450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370388" y="1440000"/>
            <a:ext cx="3600000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8115750" y="1440000"/>
            <a:ext cx="3600000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9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" type="fourObj" preserve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 sz="quarter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26400" tIns="432000" rIns="2124000" bIns="23400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de-DE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3" name="cdtContent Placeholder 2 Id3"/>
          <p:cNvSpPr>
            <a:spLocks noGrp="1"/>
          </p:cNvSpPr>
          <p:nvPr>
            <p:ph sz="quarter" idx="1"/>
            <p:custDataLst>
              <p:tags r:id="rId3"/>
            </p:custDataLst>
          </p:nvPr>
        </p:nvSpPr>
        <p:spPr>
          <a:xfrm>
            <a:off x="627063" y="1440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Click to edit Master text styles</a:t>
            </a:r>
          </a:p>
          <a:p>
            <a:pPr marL="0" marR="0" lvl="1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Second level</a:t>
            </a:r>
          </a:p>
          <a:p>
            <a:pPr marL="0" marR="0" lvl="2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Third level</a:t>
            </a:r>
          </a:p>
          <a:p>
            <a:pPr marL="0" marR="0" lvl="3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Fourth level</a:t>
            </a:r>
          </a:p>
          <a:p>
            <a:pPr marL="0" marR="0" lvl="4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Fifth level</a:t>
            </a:r>
            <a:endParaRPr lang="en-US" dirty="0"/>
          </a:p>
        </p:txBody>
      </p:sp>
      <p:sp>
        <p:nvSpPr>
          <p:cNvPr id="4" name="cdtContent Placeholder 3 Id4"/>
          <p:cNvSpPr>
            <a:spLocks noGrp="1"/>
          </p:cNvSpPr>
          <p:nvPr>
            <p:ph sz="quarter" idx="2"/>
            <p:custDataLst>
              <p:tags r:id="rId4"/>
            </p:custDataLst>
          </p:nvPr>
        </p:nvSpPr>
        <p:spPr>
          <a:xfrm>
            <a:off x="6243638" y="1440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Click to edit Master text styles</a:t>
            </a:r>
          </a:p>
          <a:p>
            <a:pPr marL="0" marR="0" lvl="1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Second level</a:t>
            </a:r>
          </a:p>
          <a:p>
            <a:pPr marL="0" marR="0" lvl="2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Third level</a:t>
            </a:r>
          </a:p>
          <a:p>
            <a:pPr marL="0" marR="0" lvl="3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Fourth level</a:t>
            </a:r>
          </a:p>
          <a:p>
            <a:pPr marL="0" marR="0" lvl="4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Fifth level</a:t>
            </a:r>
            <a:endParaRPr lang="en-US" dirty="0"/>
          </a:p>
        </p:txBody>
      </p:sp>
      <p:sp>
        <p:nvSpPr>
          <p:cNvPr id="5" name="cdtContent Placeholder 4 Id5"/>
          <p:cNvSpPr>
            <a:spLocks noGrp="1"/>
          </p:cNvSpPr>
          <p:nvPr>
            <p:ph sz="quarter" idx="3"/>
            <p:custDataLst>
              <p:tags r:id="rId5"/>
            </p:custDataLst>
          </p:nvPr>
        </p:nvSpPr>
        <p:spPr>
          <a:xfrm>
            <a:off x="627063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Click to edit Master text styles</a:t>
            </a:r>
          </a:p>
          <a:p>
            <a:pPr marL="0" marR="0" lvl="1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Second level</a:t>
            </a:r>
          </a:p>
          <a:p>
            <a:pPr marL="0" marR="0" lvl="2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Third level</a:t>
            </a:r>
          </a:p>
          <a:p>
            <a:pPr marL="0" marR="0" lvl="3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Fourth level</a:t>
            </a:r>
          </a:p>
          <a:p>
            <a:pPr marL="0" marR="0" lvl="4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Fifth level</a:t>
            </a:r>
            <a:endParaRPr lang="en-US" dirty="0"/>
          </a:p>
        </p:txBody>
      </p:sp>
      <p:sp>
        <p:nvSpPr>
          <p:cNvPr id="6" name="cdtContent Placeholder 5 Id6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43638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Click to edit Master text styles</a:t>
            </a:r>
          </a:p>
          <a:p>
            <a:pPr marL="0" marR="0" lvl="1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Second level</a:t>
            </a:r>
          </a:p>
          <a:p>
            <a:pPr marL="0" marR="0" lvl="2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Third level</a:t>
            </a:r>
          </a:p>
          <a:p>
            <a:pPr marL="0" marR="0" lvl="3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Fourth level</a:t>
            </a:r>
          </a:p>
          <a:p>
            <a:pPr marL="0" marR="0" lvl="4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Fifth level</a:t>
            </a:r>
            <a:endParaRPr lang="en-US" dirty="0"/>
          </a:p>
        </p:txBody>
      </p:sp>
      <p:grpSp>
        <p:nvGrpSpPr>
          <p:cNvPr id="9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10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  <p:extLst>
      <p:ext uri="{BB962C8B-B14F-4D97-AF65-F5344CB8AC3E}">
        <p14:creationId xmlns:p14="http://schemas.microsoft.com/office/powerpoint/2010/main" val="25576722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 + Navigation" preserve="1" userDrawn="1">
  <p:cSld name="Free Content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3"/>
            </p:custDataLst>
          </p:nvPr>
        </p:nvSpPr>
        <p:spPr>
          <a:xfrm>
            <a:off x="10419751" y="1440000"/>
            <a:ext cx="1295999" cy="4752000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  <a:endParaRPr lang="en-US" dirty="0"/>
          </a:p>
        </p:txBody>
      </p:sp>
      <p:grpSp>
        <p:nvGrpSpPr>
          <p:cNvPr id="7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8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 + Navigation" preserve="1" userDrawn="1">
  <p:cSld name="One object (large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0000"/>
            <a:ext cx="8208962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0000"/>
            <a:ext cx="1295999" cy="4752000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  <a:endParaRPr lang="en-US" dirty="0"/>
          </a:p>
        </p:txBody>
      </p:sp>
      <p:grpSp>
        <p:nvGrpSpPr>
          <p:cNvPr id="6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8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 + Navigation" preserve="1" userDrawn="1">
  <p:cSld name="One object (small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0000"/>
            <a:ext cx="6768000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0000"/>
            <a:ext cx="1295999" cy="4752000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  <a:endParaRPr lang="en-US" dirty="0"/>
          </a:p>
        </p:txBody>
      </p:sp>
      <p:grpSp>
        <p:nvGrpSpPr>
          <p:cNvPr id="8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9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+ Navigation" preserve="1" userDrawn="1">
  <p:cSld name="Two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0000"/>
            <a:ext cx="4032000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5" y="1440000"/>
            <a:ext cx="4032000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0000"/>
            <a:ext cx="1295999" cy="4752000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  <a:endParaRPr lang="en-US" dirty="0"/>
          </a:p>
        </p:txBody>
      </p:sp>
      <p:grpSp>
        <p:nvGrpSpPr>
          <p:cNvPr id="7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9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Navigation" preserve="1" userDrawn="1">
  <p:cSld name="Three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0000"/>
            <a:ext cx="2592000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3362400" y="1440000"/>
            <a:ext cx="2736775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43638" y="1440000"/>
            <a:ext cx="2592387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dtTextplatzhalter 13 Id7"/>
          <p:cNvSpPr>
            <a:spLocks noGrp="1"/>
          </p:cNvSpPr>
          <p:nvPr>
            <p:ph type="body" sz="quarter" idx="15" hasCustomPrompt="1"/>
            <p:custDataLst>
              <p:tags r:id="rId6"/>
            </p:custDataLst>
          </p:nvPr>
        </p:nvSpPr>
        <p:spPr>
          <a:xfrm>
            <a:off x="10419751" y="1440000"/>
            <a:ext cx="1295999" cy="4752000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  <a:endParaRPr lang="en-US" dirty="0"/>
          </a:p>
        </p:txBody>
      </p:sp>
      <p:grpSp>
        <p:nvGrpSpPr>
          <p:cNvPr id="8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10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 + Navigation" preserve="1" userDrawn="1">
  <p:cSld name="Two row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0000"/>
            <a:ext cx="8208962" cy="2304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0000"/>
            <a:ext cx="1295999" cy="4752000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  <a:endParaRPr lang="en-US" dirty="0"/>
          </a:p>
        </p:txBody>
      </p:sp>
      <p:grpSp>
        <p:nvGrpSpPr>
          <p:cNvPr id="7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9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 + Navigation" preserve="1" userDrawn="1">
  <p:cSld name="Four object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0000"/>
            <a:ext cx="4032000" cy="2304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4" y="1440000"/>
            <a:ext cx="4032000" cy="2304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7063" y="3888000"/>
            <a:ext cx="4032000" cy="2304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dtContent Placeholder 14 Id15"/>
          <p:cNvSpPr>
            <a:spLocks noGrp="1"/>
          </p:cNvSpPr>
          <p:nvPr>
            <p:ph sz="quarter" idx="15"/>
            <p:custDataLst>
              <p:tags r:id="rId6"/>
            </p:custDataLst>
          </p:nvPr>
        </p:nvSpPr>
        <p:spPr>
          <a:xfrm>
            <a:off x="4804025" y="3888000"/>
            <a:ext cx="4032000" cy="2304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dtTextplatzhalter 13 Id10"/>
          <p:cNvSpPr>
            <a:spLocks noGrp="1"/>
          </p:cNvSpPr>
          <p:nvPr>
            <p:ph type="body" sz="quarter" idx="16" hasCustomPrompt="1"/>
            <p:custDataLst>
              <p:tags r:id="rId7"/>
            </p:custDataLst>
          </p:nvPr>
        </p:nvSpPr>
        <p:spPr>
          <a:xfrm>
            <a:off x="10419751" y="1440000"/>
            <a:ext cx="1295999" cy="4752000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  <a:endParaRPr lang="en-US" dirty="0"/>
          </a:p>
        </p:txBody>
      </p:sp>
      <p:grpSp>
        <p:nvGrpSpPr>
          <p:cNvPr id="11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14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 hasCustomPrompt="1"/>
            <p:custDataLst>
              <p:tags r:id="rId1"/>
            </p:custDataLst>
          </p:nvPr>
        </p:nvSpPr>
        <p:spPr bwMode="auto">
          <a:xfrm>
            <a:off x="4658996" y="1440000"/>
            <a:ext cx="7539354" cy="4752000"/>
          </a:xfrm>
          <a:solidFill>
            <a:srgbClr val="D7D7CD"/>
          </a:solidFill>
        </p:spPr>
        <p:txBody>
          <a:bodyPr lIns="252000" tIns="144000" rIns="482400" bIns="144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77800" indent="-176213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77800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dirty="0"/>
              <a:t>Click to edit the </a:t>
            </a:r>
            <a:r>
              <a:rPr lang="en-US" dirty="0" err="1"/>
              <a:t>toc</a:t>
            </a:r>
            <a:r>
              <a:rPr lang="en-US" dirty="0"/>
              <a:t> / contact</a:t>
            </a:r>
          </a:p>
          <a:p>
            <a:pPr lvl="1"/>
            <a:r>
              <a:rPr lang="en-US" dirty="0"/>
              <a:t>chapter</a:t>
            </a:r>
          </a:p>
          <a:p>
            <a:pPr lvl="2"/>
            <a:r>
              <a:rPr lang="en-US" dirty="0"/>
              <a:t>active chapter</a:t>
            </a:r>
          </a:p>
          <a:p>
            <a:pPr lvl="3"/>
            <a:r>
              <a:rPr lang="en-US" dirty="0"/>
              <a:t>subchapter</a:t>
            </a:r>
          </a:p>
          <a:p>
            <a:pPr lvl="4"/>
            <a:r>
              <a:rPr lang="en-US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40000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/>
              <a:t>Drag picture to placeholder or click icon to add</a:t>
            </a:r>
            <a:endParaRPr lang="fr-FR"/>
          </a:p>
        </p:txBody>
      </p:sp>
      <p:grpSp>
        <p:nvGrpSpPr>
          <p:cNvPr id="7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9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790332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>
            <a:extLst>
              <a:ext uri="{FF2B5EF4-FFF2-40B4-BE49-F238E27FC236}">
                <a16:creationId xmlns:a16="http://schemas.microsoft.com/office/drawing/2014/main" id="{38FC3790-3B1C-4B4A-877D-47C82C71AD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8478" r="4538"/>
          <a:stretch/>
        </p:blipFill>
        <p:spPr>
          <a:xfrm>
            <a:off x="-36000" y="-36001"/>
            <a:ext cx="12234348" cy="6896975"/>
          </a:xfrm>
          <a:prstGeom prst="rect">
            <a:avLst/>
          </a:prstGeom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891286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dirty="0">
              <a:solidFill>
                <a:srgbClr val="990000"/>
              </a:solidFill>
            </a:endParaRPr>
          </a:p>
        </p:txBody>
      </p:sp>
      <p:grpSp>
        <p:nvGrpSpPr>
          <p:cNvPr id="30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4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8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9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0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1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2" name="Gruppieren 66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905375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color fil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891600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dirty="0">
              <a:solidFill>
                <a:srgbClr val="990000"/>
              </a:solidFill>
            </a:endParaRPr>
          </a:p>
        </p:txBody>
      </p:sp>
      <p:grpSp>
        <p:nvGrpSpPr>
          <p:cNvPr id="29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0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7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8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9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0" name="Gruppieren 66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1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430804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Dynamic Petrol">
    <p:bg>
      <p:bgPr>
        <a:gradFill>
          <a:gsLst>
            <a:gs pos="83000">
              <a:srgbClr val="0099B0">
                <a:alpha val="85000"/>
              </a:srgbClr>
            </a:gs>
            <a:gs pos="50000">
              <a:srgbClr val="009999">
                <a:alpha val="85000"/>
              </a:srgbClr>
            </a:gs>
            <a:gs pos="0">
              <a:srgbClr val="50BEBE">
                <a:alpha val="85000"/>
              </a:srgbClr>
            </a:gs>
            <a:gs pos="100000">
              <a:srgbClr val="0099CB">
                <a:alpha val="85000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dirty="0">
              <a:solidFill>
                <a:srgbClr val="990000"/>
              </a:solidFill>
            </a:endParaRPr>
          </a:p>
        </p:txBody>
      </p:sp>
      <p:sp>
        <p:nvSpPr>
          <p:cNvPr id="30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ltGray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8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3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7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8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9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0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1" name="Gruppieren 66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398330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Blue light">
    <p:bg>
      <p:bgPr>
        <a:solidFill>
          <a:srgbClr val="50BE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dirty="0">
              <a:solidFill>
                <a:srgbClr val="990000"/>
              </a:solidFill>
            </a:endParaRPr>
          </a:p>
        </p:txBody>
      </p:sp>
      <p:sp>
        <p:nvSpPr>
          <p:cNvPr id="34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ltGray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8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0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7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8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9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0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1" name="Gruppieren 66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655481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fr-FR" dirty="0"/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 hasCustomPrompt="1"/>
            <p:custDataLst>
              <p:tags r:id="rId1"/>
            </p:custDataLst>
          </p:nvPr>
        </p:nvSpPr>
        <p:spPr bwMode="auto">
          <a:xfrm>
            <a:off x="4658996" y="1439999"/>
            <a:ext cx="7539354" cy="4752000"/>
          </a:xfrm>
          <a:solidFill>
            <a:srgbClr val="D7D7CD"/>
          </a:solidFill>
        </p:spPr>
        <p:txBody>
          <a:bodyPr lIns="252000" tIns="144000" rIns="482400" bIns="144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77800" indent="-176213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77800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dirty="0"/>
              <a:t>Click to edit the </a:t>
            </a:r>
            <a:r>
              <a:rPr lang="en-US" dirty="0" err="1"/>
              <a:t>toc</a:t>
            </a:r>
            <a:r>
              <a:rPr lang="en-US" dirty="0"/>
              <a:t> / contact</a:t>
            </a:r>
          </a:p>
          <a:p>
            <a:pPr lvl="1"/>
            <a:r>
              <a:rPr lang="en-US" dirty="0"/>
              <a:t>chapter</a:t>
            </a:r>
          </a:p>
          <a:p>
            <a:pPr lvl="2"/>
            <a:r>
              <a:rPr lang="en-US" dirty="0"/>
              <a:t>active chapter</a:t>
            </a:r>
          </a:p>
          <a:p>
            <a:pPr lvl="3"/>
            <a:r>
              <a:rPr lang="en-US" dirty="0"/>
              <a:t>subchapter</a:t>
            </a:r>
          </a:p>
          <a:p>
            <a:pPr lvl="4"/>
            <a:r>
              <a:rPr lang="en-US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39999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/>
              <a:t>Drag picture to placeholder or click icon to add</a:t>
            </a:r>
            <a:endParaRPr lang="fr-FR"/>
          </a:p>
        </p:txBody>
      </p:sp>
      <p:grpSp>
        <p:nvGrpSpPr>
          <p:cNvPr id="7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9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50215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Index" preserve="1" userDrawn="1">
  <p:cSld name="Text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dtText Placeholder 12 Id13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27063" y="1440000"/>
            <a:ext cx="3887914" cy="47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dtTextplatzhalter 12 Id5"/>
          <p:cNvSpPr>
            <a:spLocks noGrp="1"/>
          </p:cNvSpPr>
          <p:nvPr>
            <p:ph type="body" sz="quarter" idx="14" hasCustomPrompt="1"/>
            <p:custDataLst>
              <p:tags r:id="rId4"/>
            </p:custDataLst>
          </p:nvPr>
        </p:nvSpPr>
        <p:spPr bwMode="auto">
          <a:xfrm>
            <a:off x="4658995" y="1440000"/>
            <a:ext cx="7539355" cy="4752000"/>
          </a:xfrm>
          <a:solidFill>
            <a:srgbClr val="D7D7CD"/>
          </a:solidFill>
        </p:spPr>
        <p:txBody>
          <a:bodyPr lIns="252000" tIns="144000" rIns="482400" bIns="144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77800" indent="-176213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77800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dirty="0"/>
              <a:t>Click to edit the </a:t>
            </a:r>
            <a:r>
              <a:rPr lang="en-US" dirty="0" err="1"/>
              <a:t>toc</a:t>
            </a:r>
            <a:r>
              <a:rPr lang="en-US" dirty="0"/>
              <a:t> / contact</a:t>
            </a:r>
          </a:p>
          <a:p>
            <a:pPr lvl="1"/>
            <a:r>
              <a:rPr lang="en-US" dirty="0"/>
              <a:t>chapter</a:t>
            </a:r>
          </a:p>
          <a:p>
            <a:pPr lvl="2"/>
            <a:r>
              <a:rPr lang="en-US" dirty="0"/>
              <a:t>active chapter</a:t>
            </a:r>
          </a:p>
          <a:p>
            <a:pPr lvl="3"/>
            <a:r>
              <a:rPr lang="en-US" dirty="0"/>
              <a:t>subchapter</a:t>
            </a:r>
          </a:p>
          <a:p>
            <a:pPr lvl="4"/>
            <a:r>
              <a:rPr lang="en-US" dirty="0"/>
              <a:t>active subchapter</a:t>
            </a:r>
          </a:p>
        </p:txBody>
      </p:sp>
      <p:grpSp>
        <p:nvGrpSpPr>
          <p:cNvPr id="6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8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" type="titleOnly" preserve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0"/>
            <a:ext cx="12198350" cy="1440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26400" tIns="432000" rIns="2124000" bIns="23400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de-DE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grpSp>
        <p:nvGrpSpPr>
          <p:cNvPr id="5" name="Group 33"/>
          <p:cNvGrpSpPr>
            <a:grpSpLocks noChangeAspect="1"/>
          </p:cNvGrpSpPr>
          <p:nvPr userDrawn="1"/>
        </p:nvGrpSpPr>
        <p:grpSpPr bwMode="auto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6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" name="Rectangle 34"/>
            <p:cNvSpPr>
              <a:spLocks noChangeArrowheads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custDataLst>
      <p:custData r:id="rId1"/>
    </p:custDataLst>
    <p:extLst>
      <p:ext uri="{BB962C8B-B14F-4D97-AF65-F5344CB8AC3E}">
        <p14:creationId xmlns:p14="http://schemas.microsoft.com/office/powerpoint/2010/main" val="3366034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10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5.xml"/><Relationship Id="rId42" Type="http://schemas.openxmlformats.org/officeDocument/2006/relationships/tags" Target="../tags/tag13.xml"/><Relationship Id="rId47" Type="http://schemas.openxmlformats.org/officeDocument/2006/relationships/tags" Target="../tags/tag18.xml"/><Relationship Id="rId50" Type="http://schemas.openxmlformats.org/officeDocument/2006/relationships/tags" Target="../tags/tag21.xml"/><Relationship Id="rId55" Type="http://schemas.openxmlformats.org/officeDocument/2006/relationships/tags" Target="../tags/tag26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ags" Target="../tags/tag4.xml"/><Relationship Id="rId38" Type="http://schemas.openxmlformats.org/officeDocument/2006/relationships/tags" Target="../tags/tag9.xml"/><Relationship Id="rId46" Type="http://schemas.openxmlformats.org/officeDocument/2006/relationships/tags" Target="../tags/tag17.xml"/><Relationship Id="rId59" Type="http://schemas.openxmlformats.org/officeDocument/2006/relationships/tags" Target="../tags/tag30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ags" Target="../tags/tag12.xml"/><Relationship Id="rId54" Type="http://schemas.openxmlformats.org/officeDocument/2006/relationships/tags" Target="../tags/tag2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3.xml"/><Relationship Id="rId37" Type="http://schemas.openxmlformats.org/officeDocument/2006/relationships/tags" Target="../tags/tag8.xml"/><Relationship Id="rId40" Type="http://schemas.openxmlformats.org/officeDocument/2006/relationships/tags" Target="../tags/tag11.xml"/><Relationship Id="rId45" Type="http://schemas.openxmlformats.org/officeDocument/2006/relationships/tags" Target="../tags/tag16.xml"/><Relationship Id="rId53" Type="http://schemas.openxmlformats.org/officeDocument/2006/relationships/tags" Target="../tags/tag24.xml"/><Relationship Id="rId58" Type="http://schemas.openxmlformats.org/officeDocument/2006/relationships/tags" Target="../tags/tag29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7.xml"/><Relationship Id="rId49" Type="http://schemas.openxmlformats.org/officeDocument/2006/relationships/tags" Target="../tags/tag20.xml"/><Relationship Id="rId57" Type="http://schemas.openxmlformats.org/officeDocument/2006/relationships/tags" Target="../tags/tag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2.xml"/><Relationship Id="rId44" Type="http://schemas.openxmlformats.org/officeDocument/2006/relationships/tags" Target="../tags/tag15.xml"/><Relationship Id="rId52" Type="http://schemas.openxmlformats.org/officeDocument/2006/relationships/tags" Target="../tags/tag2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Relationship Id="rId35" Type="http://schemas.openxmlformats.org/officeDocument/2006/relationships/tags" Target="../tags/tag6.xml"/><Relationship Id="rId43" Type="http://schemas.openxmlformats.org/officeDocument/2006/relationships/tags" Target="../tags/tag14.xml"/><Relationship Id="rId48" Type="http://schemas.openxmlformats.org/officeDocument/2006/relationships/tags" Target="../tags/tag19.xml"/><Relationship Id="rId56" Type="http://schemas.openxmlformats.org/officeDocument/2006/relationships/tags" Target="../tags/tag27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2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cdtRectangle 115 Id3078"/>
          <p:cNvSpPr>
            <a:spLocks noGrp="1" noChangeArrowheads="1"/>
          </p:cNvSpPr>
          <p:nvPr>
            <p:ph type="title"/>
            <p:custDataLst>
              <p:tags r:id="rId31"/>
            </p:custDataLst>
          </p:nvPr>
        </p:nvSpPr>
        <p:spPr bwMode="auto">
          <a:xfrm>
            <a:off x="0" y="-1"/>
            <a:ext cx="1219835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26400" tIns="432000" rIns="2746800" bIns="234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Titelmasterformat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</a:t>
            </a:r>
            <a:r>
              <a:rPr lang="en-US" dirty="0" err="1"/>
              <a:t>Klicken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</p:txBody>
      </p:sp>
      <p:sp>
        <p:nvSpPr>
          <p:cNvPr id="3079" name="cdtRectangle 116 Id3079"/>
          <p:cNvSpPr>
            <a:spLocks noGrp="1" noChangeArrowheads="1"/>
          </p:cNvSpPr>
          <p:nvPr>
            <p:ph type="body" idx="1"/>
            <p:custDataLst>
              <p:tags r:id="rId32"/>
            </p:custDataLst>
          </p:nvPr>
        </p:nvSpPr>
        <p:spPr bwMode="auto">
          <a:xfrm>
            <a:off x="627063" y="1441451"/>
            <a:ext cx="8208962" cy="475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Textmasterformat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072" name="cdtMasterTags_CL1 Id3072"/>
          <p:cNvCxnSpPr/>
          <p:nvPr userDrawn="1">
            <p:custDataLst>
              <p:tags r:id="rId3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3" name="cdtMasterTags_CL2 Id3073"/>
          <p:cNvCxnSpPr/>
          <p:nvPr userDrawn="1">
            <p:custDataLst>
              <p:tags r:id="rId3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4" name="cdtMasterTags_CL3 Id3074"/>
          <p:cNvCxnSpPr/>
          <p:nvPr userDrawn="1">
            <p:custDataLst>
              <p:tags r:id="rId3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5" name="cdtMasterTags_CL4 Id3075"/>
          <p:cNvCxnSpPr/>
          <p:nvPr userDrawn="1">
            <p:custDataLst>
              <p:tags r:id="rId3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6" name="cdtMasterTags_CL5 Id3076"/>
          <p:cNvCxnSpPr/>
          <p:nvPr userDrawn="1">
            <p:custDataLst>
              <p:tags r:id="rId3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7" name="cdtMasterTags_CL6 Id3077"/>
          <p:cNvCxnSpPr/>
          <p:nvPr userDrawn="1">
            <p:custDataLst>
              <p:tags r:id="rId3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0" name="cdtMasterTags_CL7 Id3080"/>
          <p:cNvCxnSpPr/>
          <p:nvPr userDrawn="1">
            <p:custDataLst>
              <p:tags r:id="rId3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1" name="cdtMasterTags_CL8 Id3081"/>
          <p:cNvCxnSpPr/>
          <p:nvPr userDrawn="1">
            <p:custDataLst>
              <p:tags r:id="rId4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2" name="cdtMasterTags_CL9 Id3082"/>
          <p:cNvCxnSpPr/>
          <p:nvPr userDrawn="1">
            <p:custDataLst>
              <p:tags r:id="rId4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3" name="cdtMasterTags_CL10 Id3083"/>
          <p:cNvCxnSpPr/>
          <p:nvPr userDrawn="1">
            <p:custDataLst>
              <p:tags r:id="rId4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4" name="cdtMasterTags_CL11 Id3084"/>
          <p:cNvCxnSpPr/>
          <p:nvPr userDrawn="1">
            <p:custDataLst>
              <p:tags r:id="rId4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5" name="cdtMasterTags_CL12 Id3085"/>
          <p:cNvCxnSpPr/>
          <p:nvPr userDrawn="1">
            <p:custDataLst>
              <p:tags r:id="rId4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6" name="cdtMasterTags_CL13 Id3086"/>
          <p:cNvCxnSpPr/>
          <p:nvPr userDrawn="1">
            <p:custDataLst>
              <p:tags r:id="rId4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7" name="cdtMasterTags_CL14 Id3087"/>
          <p:cNvCxnSpPr/>
          <p:nvPr userDrawn="1">
            <p:custDataLst>
              <p:tags r:id="rId4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8" name="cdtMasterTags_CL15 Id3088"/>
          <p:cNvCxnSpPr/>
          <p:nvPr userDrawn="1">
            <p:custDataLst>
              <p:tags r:id="rId4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9" name="cdtMasterTags_CL16 Id3089"/>
          <p:cNvCxnSpPr/>
          <p:nvPr userDrawn="1">
            <p:custDataLst>
              <p:tags r:id="rId4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0" name="cdtMasterTags_CL17 Id3090"/>
          <p:cNvCxnSpPr/>
          <p:nvPr userDrawn="1">
            <p:custDataLst>
              <p:tags r:id="rId4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1" name="cdtMasterTags_CL18 Id3091"/>
          <p:cNvCxnSpPr/>
          <p:nvPr userDrawn="1">
            <p:custDataLst>
              <p:tags r:id="rId5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2" name="cdtMasterTags_CL19 Id3092"/>
          <p:cNvCxnSpPr/>
          <p:nvPr userDrawn="1">
            <p:custDataLst>
              <p:tags r:id="rId5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3" name="cdtMasterTags_CL20 Id3093"/>
          <p:cNvCxnSpPr/>
          <p:nvPr userDrawn="1">
            <p:custDataLst>
              <p:tags r:id="rId5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4" name="cdtMasterTags_CL21 Id3094"/>
          <p:cNvCxnSpPr/>
          <p:nvPr userDrawn="1">
            <p:custDataLst>
              <p:tags r:id="rId5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5" name="cdtMasterTags_CL22 Id3095"/>
          <p:cNvCxnSpPr/>
          <p:nvPr userDrawn="1">
            <p:custDataLst>
              <p:tags r:id="rId5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6" name="cdtMasterTags"/>
          <p:cNvCxnSpPr/>
          <p:nvPr userDrawn="1">
            <p:custDataLst>
              <p:tags r:id="rId5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3" name="cdtText Box 133 Id16"/>
          <p:cNvSpPr txBox="1">
            <a:spLocks noChangeArrowheads="1"/>
          </p:cNvSpPr>
          <p:nvPr userDrawn="1">
            <p:custDataLst>
              <p:tags r:id="rId56"/>
            </p:custDataLst>
          </p:nvPr>
        </p:nvSpPr>
        <p:spPr bwMode="auto">
          <a:xfrm>
            <a:off x="0" y="6200774"/>
            <a:ext cx="121983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26400" tIns="144000" rIns="3211200" bIns="0" anchor="ctr"/>
          <a:lstStyle/>
          <a:p>
            <a:r>
              <a:rPr lang="de-DE" sz="1000" b="1" dirty="0">
                <a:solidFill>
                  <a:srgbClr val="879BAA"/>
                </a:solidFill>
              </a:rPr>
              <a:t>Unrestricted © Siemens 2020</a:t>
            </a:r>
          </a:p>
        </p:txBody>
      </p:sp>
      <p:sp>
        <p:nvSpPr>
          <p:cNvPr id="64" name="cdtTextBox 12 Id17"/>
          <p:cNvSpPr txBox="1"/>
          <p:nvPr userDrawn="1">
            <p:custDataLst>
              <p:tags r:id="rId57"/>
            </p:custDataLst>
          </p:nvPr>
        </p:nvSpPr>
        <p:spPr>
          <a:xfrm>
            <a:off x="0" y="6597650"/>
            <a:ext cx="3932230" cy="260350"/>
          </a:xfrm>
          <a:prstGeom prst="rect">
            <a:avLst/>
          </a:prstGeom>
          <a:noFill/>
        </p:spPr>
        <p:txBody>
          <a:bodyPr wrap="square" lIns="1908000" tIns="0" rIns="0" bIns="11520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de-DE" sz="1000" noProof="0" dirty="0">
                <a:solidFill>
                  <a:srgbClr val="000000"/>
                </a:solidFill>
              </a:rPr>
              <a:t>2020-MM-DD</a:t>
            </a:r>
          </a:p>
        </p:txBody>
      </p:sp>
      <p:sp>
        <p:nvSpPr>
          <p:cNvPr id="65" name="cdtTextBox 11 Id18"/>
          <p:cNvSpPr txBox="1"/>
          <p:nvPr userDrawn="1">
            <p:custDataLst>
              <p:tags r:id="rId58"/>
            </p:custDataLst>
          </p:nvPr>
        </p:nvSpPr>
        <p:spPr>
          <a:xfrm>
            <a:off x="0" y="6597650"/>
            <a:ext cx="1765285" cy="260350"/>
          </a:xfrm>
          <a:prstGeom prst="rect">
            <a:avLst/>
          </a:prstGeom>
          <a:noFill/>
        </p:spPr>
        <p:txBody>
          <a:bodyPr wrap="square" lIns="626400" tIns="0" rIns="0" bIns="1152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de-DE" sz="1000" noProof="0" dirty="0">
                <a:solidFill>
                  <a:srgbClr val="000000"/>
                </a:solidFill>
              </a:rPr>
              <a:t>Page </a:t>
            </a:r>
            <a:fld id="{91E7552C-A157-4A4F-8E99-698C0325FC94}" type="slidenum">
              <a:rPr lang="de-DE" sz="1000" noProof="0" smtClean="0">
                <a:solidFill>
                  <a:srgbClr val="000000"/>
                </a:solidFill>
              </a:rPr>
              <a:pPr>
                <a:lnSpc>
                  <a:spcPct val="110000"/>
                </a:lnSpc>
                <a:spcBef>
                  <a:spcPts val="0"/>
                </a:spcBef>
              </a:pPr>
              <a:t>‹#›</a:t>
            </a:fld>
            <a:endParaRPr lang="de-DE" sz="1000" noProof="0" dirty="0">
              <a:solidFill>
                <a:srgbClr val="000000"/>
              </a:solidFill>
            </a:endParaRPr>
          </a:p>
        </p:txBody>
      </p:sp>
      <p:sp>
        <p:nvSpPr>
          <p:cNvPr id="66" name="cdtTextBox 13 Id19"/>
          <p:cNvSpPr txBox="1"/>
          <p:nvPr userDrawn="1">
            <p:custDataLst>
              <p:tags r:id="rId59"/>
            </p:custDataLst>
          </p:nvPr>
        </p:nvSpPr>
        <p:spPr>
          <a:xfrm>
            <a:off x="3787765" y="6597650"/>
            <a:ext cx="8410584" cy="260350"/>
          </a:xfrm>
          <a:prstGeom prst="rect">
            <a:avLst/>
          </a:prstGeom>
          <a:noFill/>
        </p:spPr>
        <p:txBody>
          <a:bodyPr wrap="square" lIns="0" tIns="0" rIns="482400" bIns="11520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de-DE" sz="1000" noProof="0" dirty="0">
                <a:solidFill>
                  <a:schemeClr val="tx1"/>
                </a:solidFill>
              </a:rPr>
              <a:t>Siemens Digital Industries Software</a:t>
            </a:r>
          </a:p>
        </p:txBody>
      </p:sp>
      <p:grpSp>
        <p:nvGrpSpPr>
          <p:cNvPr id="67" name="Gruppieren 66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68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9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1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2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4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5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6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7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8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9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0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1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2" r:id="rId2"/>
    <p:sldLayoutId id="2147483708" r:id="rId3"/>
    <p:sldLayoutId id="2147483709" r:id="rId4"/>
    <p:sldLayoutId id="2147483710" r:id="rId5"/>
    <p:sldLayoutId id="2147483711" r:id="rId6"/>
    <p:sldLayoutId id="2147483703" r:id="rId7"/>
    <p:sldLayoutId id="2147483679" r:id="rId8"/>
    <p:sldLayoutId id="2147483695" r:id="rId9"/>
    <p:sldLayoutId id="2147483705" r:id="rId10"/>
    <p:sldLayoutId id="2147483706" r:id="rId11"/>
    <p:sldLayoutId id="2147483713" r:id="rId12"/>
    <p:sldLayoutId id="2147483712" r:id="rId13"/>
    <p:sldLayoutId id="2147483670" r:id="rId14"/>
    <p:sldLayoutId id="2147483692" r:id="rId15"/>
    <p:sldLayoutId id="2147483696" r:id="rId16"/>
    <p:sldLayoutId id="2147483707" r:id="rId17"/>
    <p:sldLayoutId id="2147483715" r:id="rId18"/>
    <p:sldLayoutId id="2147483683" r:id="rId19"/>
    <p:sldLayoutId id="2147483681" r:id="rId20"/>
    <p:sldLayoutId id="2147483697" r:id="rId21"/>
    <p:sldLayoutId id="2147483691" r:id="rId22"/>
    <p:sldLayoutId id="2147483693" r:id="rId23"/>
    <p:sldLayoutId id="2147483684" r:id="rId24"/>
    <p:sldLayoutId id="2147483685" r:id="rId25"/>
    <p:sldLayoutId id="2147483694" r:id="rId26"/>
    <p:sldLayoutId id="2147483686" r:id="rId27"/>
    <p:sldLayoutId id="2147483688" r:id="rId28"/>
    <p:sldLayoutId id="2147483704" r:id="rId29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646E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Arial" pitchFamily="34" charset="0"/>
        <a:buNone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179388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358775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538163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71755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Char char="•"/>
        <a:tabLst/>
        <a:defRPr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1220788" indent="-1889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6pPr>
      <a:lvl7pPr marL="1677988" indent="-1889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7pPr>
      <a:lvl8pPr marL="2135188" indent="-1889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8pPr>
      <a:lvl9pPr marL="2592388" indent="-1889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60" userDrawn="1">
          <p15:clr>
            <a:srgbClr val="A4A3A4"/>
          </p15:clr>
        </p15:guide>
        <p15:guide id="2" orient="horz" pos="2452" userDrawn="1">
          <p15:clr>
            <a:srgbClr val="A4A3A4"/>
          </p15:clr>
        </p15:guide>
        <p15:guide id="3" orient="horz" pos="3896" userDrawn="1">
          <p15:clr>
            <a:srgbClr val="FBAE40"/>
          </p15:clr>
        </p15:guide>
        <p15:guide id="4" orient="horz" pos="908" userDrawn="1">
          <p15:clr>
            <a:srgbClr val="FBAE40"/>
          </p15:clr>
        </p15:guide>
        <p15:guide id="5" orient="horz" pos="652" userDrawn="1">
          <p15:clr>
            <a:srgbClr val="A4A3A4"/>
          </p15:clr>
        </p15:guide>
        <p15:guide id="6" orient="horz" pos="208" userDrawn="1">
          <p15:clr>
            <a:srgbClr val="A4A3A4"/>
          </p15:clr>
        </p15:guide>
        <p15:guide id="7" userDrawn="1">
          <p15:clr>
            <a:srgbClr val="A4A3A4"/>
          </p15:clr>
        </p15:guide>
        <p15:guide id="8" pos="396" userDrawn="1">
          <p15:clr>
            <a:srgbClr val="FBAE40"/>
          </p15:clr>
        </p15:guide>
        <p15:guide id="9" pos="3844" userDrawn="1">
          <p15:clr>
            <a:srgbClr val="A4A3A4"/>
          </p15:clr>
        </p15:guide>
        <p15:guide id="10" pos="3932" userDrawn="1">
          <p15:clr>
            <a:srgbClr val="A4A3A4"/>
          </p15:clr>
        </p15:guide>
        <p15:guide id="11" pos="5568" userDrawn="1">
          <p15:clr>
            <a:srgbClr val="A4A3A4"/>
          </p15:clr>
        </p15:guide>
        <p15:guide id="12" pos="7380" userDrawn="1">
          <p15:clr>
            <a:srgbClr val="FBAE4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0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0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0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0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9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9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627063" y="3800736"/>
            <a:ext cx="6480000" cy="2001759"/>
          </a:xfrm>
        </p:spPr>
        <p:txBody>
          <a:bodyPr/>
          <a:lstStyle/>
          <a:p>
            <a:r>
              <a:rPr lang="en-US" noProof="0" dirty="0"/>
              <a:t>BMS User Documentation</a:t>
            </a:r>
            <a:br>
              <a:rPr lang="en-US" noProof="0" dirty="0"/>
            </a:br>
            <a:endParaRPr lang="en-US" sz="2200" b="0" noProof="0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Where today meets tomorrow.</a:t>
            </a:r>
          </a:p>
          <a:p>
            <a:r>
              <a:rPr lang="en-US" noProof="0" dirty="0"/>
              <a:t>.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4294967295"/>
          </p:nvPr>
        </p:nvSpPr>
        <p:spPr>
          <a:xfrm>
            <a:off x="842591" y="5907600"/>
            <a:ext cx="2808312" cy="324000"/>
          </a:xfrm>
        </p:spPr>
        <p:txBody>
          <a:bodyPr anchor="ctr" anchorCtr="0"/>
          <a:lstStyle/>
          <a:p>
            <a:r>
              <a:rPr lang="en-US" sz="1000" b="1" dirty="0"/>
              <a:t>Unr</a:t>
            </a:r>
            <a:r>
              <a:rPr lang="en-US" sz="1000" b="1" noProof="0" dirty="0" err="1"/>
              <a:t>estricted</a:t>
            </a:r>
            <a:r>
              <a:rPr lang="en-US" sz="1000" b="1" noProof="0" dirty="0"/>
              <a:t> © Siemens 2020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5017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2. Closed Loop Simulation </a:t>
            </a:r>
            <a:br>
              <a:rPr lang="en-US" dirty="0"/>
            </a:br>
            <a:r>
              <a:rPr lang="en-US" dirty="0" err="1"/>
              <a:t>Simulation</a:t>
            </a:r>
            <a:r>
              <a:rPr lang="en-US" dirty="0"/>
              <a:t> Setup &amp; Initialization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76E2E1-EE3C-492C-A2B7-9B8FD4BADD21}"/>
              </a:ext>
            </a:extLst>
          </p:cNvPr>
          <p:cNvSpPr txBox="1"/>
          <p:nvPr/>
        </p:nvSpPr>
        <p:spPr>
          <a:xfrm>
            <a:off x="688975" y="1439999"/>
            <a:ext cx="10972800" cy="47322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Run ‘</a:t>
            </a:r>
            <a:r>
              <a:rPr lang="en-US" dirty="0" err="1">
                <a:solidFill>
                  <a:schemeClr val="accent3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add_features_to_path.m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’ in the root folder. This will add all the features to the </a:t>
            </a:r>
            <a:r>
              <a:rPr lang="en-US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path.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Go-to Model Folder and open ‘</a:t>
            </a:r>
            <a:r>
              <a:rPr lang="en-US" dirty="0" err="1">
                <a:solidFill>
                  <a:schemeClr val="accent3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BatteryModelAdvanced.ame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’. Move to Simulation tab in </a:t>
            </a:r>
            <a:r>
              <a:rPr lang="en-US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Amesim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accent3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BMS_test_cases.m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’ and input the test case number in Line 1. Test Cases are defined in the final report. Save the script.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accent3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BMS_CL_Harness_advancedcell.slx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’.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Run ‘</a:t>
            </a:r>
            <a:r>
              <a:rPr lang="en-US" dirty="0" err="1">
                <a:solidFill>
                  <a:schemeClr val="accent3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BMS_CL_init.m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’ to initialize all the features and closed loop harness.</a:t>
            </a: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(On running this script </a:t>
            </a:r>
            <a:r>
              <a:rPr lang="en-US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working directory will change to Model Folder)</a:t>
            </a: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u="sng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Switching between Simulink blocks and c-code s-function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:</a:t>
            </a: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 typeface="+mj-lt"/>
              <a:buAutoNum type="alphaLcPeriod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BMS_CL_init.m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and scroll to bottom</a:t>
            </a: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 typeface="+mj-lt"/>
              <a:buAutoNum type="alphaL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You can change the variables ‘use_{</a:t>
            </a:r>
            <a:r>
              <a:rPr lang="en-US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feature_name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}_</a:t>
            </a:r>
            <a:r>
              <a:rPr lang="en-US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sfun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’ to 1 if you want to use c-code s-function or 0 to use Simulink </a:t>
            </a:r>
            <a:r>
              <a:rPr lang="en-US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blockset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	</a:t>
            </a: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9070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3. Closed Loop Simulation </a:t>
            </a:r>
            <a:br>
              <a:rPr lang="en-US" dirty="0"/>
            </a:br>
            <a:r>
              <a:rPr lang="en-US" dirty="0"/>
              <a:t>Running Simulation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76E2E1-EE3C-492C-A2B7-9B8FD4BADD21}"/>
              </a:ext>
            </a:extLst>
          </p:cNvPr>
          <p:cNvSpPr txBox="1"/>
          <p:nvPr/>
        </p:nvSpPr>
        <p:spPr>
          <a:xfrm>
            <a:off x="688975" y="1439999"/>
            <a:ext cx="10972800" cy="47322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Switch to 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BMS_CL_Harness_advancedcell.slx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window.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Click on Run and the simulation will start. You can see the results as the simulation is running in </a:t>
            </a:r>
            <a:r>
              <a:rPr lang="en-US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Amesim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Once the simulation is over all the results will be available in the </a:t>
            </a:r>
            <a:r>
              <a:rPr lang="en-US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workspace as timeseries objects. </a:t>
            </a: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	</a:t>
            </a: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73272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55D199A-99EA-4A8D-AAE1-B32985604B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78" r="4270"/>
          <a:stretch/>
        </p:blipFill>
        <p:spPr>
          <a:xfrm>
            <a:off x="3180" y="0"/>
            <a:ext cx="12229618" cy="687494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C-code generation</a:t>
            </a:r>
          </a:p>
        </p:txBody>
      </p:sp>
      <p:sp>
        <p:nvSpPr>
          <p:cNvPr id="4" name="cdtRectangle 115 Id57350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688975" y="5026671"/>
            <a:ext cx="6099174" cy="1214142"/>
          </a:xfrm>
          <a:prstGeom prst="rect">
            <a:avLst/>
          </a:prstGeom>
          <a:gradFill>
            <a:gsLst>
              <a:gs pos="83000">
                <a:srgbClr val="0099B0"/>
              </a:gs>
              <a:gs pos="50000">
                <a:srgbClr val="009999"/>
              </a:gs>
              <a:gs pos="0">
                <a:srgbClr val="50BEBE"/>
              </a:gs>
              <a:gs pos="100000">
                <a:srgbClr val="0099CB"/>
              </a:gs>
            </a:gsLst>
            <a:lin ang="0" scaled="0"/>
          </a:gradFill>
          <a:ln w="9525">
            <a:noFill/>
            <a:miter lim="800000"/>
            <a:headEnd/>
            <a:tailEnd/>
          </a:ln>
        </p:spPr>
        <p:txBody>
          <a:bodyPr vert="horz" wrap="square" lIns="216000" tIns="144000" rIns="216000" bIns="144000" numCol="1" anchor="t" anchorCtr="0" compatLnSpc="1">
            <a:prstTxWarp prst="textNoShape">
              <a:avLst/>
            </a:prstTxWarp>
            <a:sp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de-DE" sz="4000" b="1" smtClean="0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j-lt"/>
                <a:ea typeface="ＭＳ Ｐゴシック"/>
              </a:rPr>
              <a:t>Folder Structure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j-lt"/>
                <a:ea typeface="ＭＳ Ｐゴシック"/>
              </a:rPr>
              <a:t>Generating C-code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j-lt"/>
                <a:ea typeface="ＭＳ Ｐゴシック"/>
              </a:rPr>
              <a:t>Testing C-code</a:t>
            </a:r>
          </a:p>
        </p:txBody>
      </p:sp>
    </p:spTree>
    <p:extLst>
      <p:ext uri="{BB962C8B-B14F-4D97-AF65-F5344CB8AC3E}">
        <p14:creationId xmlns:p14="http://schemas.microsoft.com/office/powerpoint/2010/main" val="343495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1. C-code generation</a:t>
            </a:r>
            <a:br>
              <a:rPr lang="en-US" dirty="0"/>
            </a:br>
            <a:r>
              <a:rPr lang="en-US" dirty="0"/>
              <a:t>Folder Structure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AA4AA2-8D81-4976-9040-3FF141826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97" y="1457325"/>
            <a:ext cx="2550478" cy="4830778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DD6EFD6-F062-4268-A647-535541D82F55}"/>
              </a:ext>
            </a:extLst>
          </p:cNvPr>
          <p:cNvCxnSpPr/>
          <p:nvPr/>
        </p:nvCxnSpPr>
        <p:spPr bwMode="auto">
          <a:xfrm>
            <a:off x="1831975" y="1600200"/>
            <a:ext cx="32003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A7C7D99-704E-4E7B-B7A1-FF49E5C6E320}"/>
              </a:ext>
            </a:extLst>
          </p:cNvPr>
          <p:cNvCxnSpPr/>
          <p:nvPr/>
        </p:nvCxnSpPr>
        <p:spPr bwMode="auto">
          <a:xfrm>
            <a:off x="2517775" y="2044640"/>
            <a:ext cx="25145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63A466F-7047-4DE7-94FE-EBC1C2405FE0}"/>
              </a:ext>
            </a:extLst>
          </p:cNvPr>
          <p:cNvCxnSpPr/>
          <p:nvPr/>
        </p:nvCxnSpPr>
        <p:spPr bwMode="auto">
          <a:xfrm>
            <a:off x="1984375" y="2286000"/>
            <a:ext cx="30479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615A7DE-B881-4144-84AC-C2AA0A696649}"/>
              </a:ext>
            </a:extLst>
          </p:cNvPr>
          <p:cNvCxnSpPr/>
          <p:nvPr/>
        </p:nvCxnSpPr>
        <p:spPr bwMode="auto">
          <a:xfrm>
            <a:off x="1984375" y="2514600"/>
            <a:ext cx="30479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878C3E-8EB5-4B48-93EE-1A0FDC453C0D}"/>
              </a:ext>
            </a:extLst>
          </p:cNvPr>
          <p:cNvCxnSpPr/>
          <p:nvPr/>
        </p:nvCxnSpPr>
        <p:spPr bwMode="auto">
          <a:xfrm>
            <a:off x="2441575" y="2778711"/>
            <a:ext cx="25907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B00BA90-DE78-4D3F-84E9-9515F7DEF92C}"/>
              </a:ext>
            </a:extLst>
          </p:cNvPr>
          <p:cNvSpPr txBox="1"/>
          <p:nvPr/>
        </p:nvSpPr>
        <p:spPr>
          <a:xfrm>
            <a:off x="5106352" y="1491735"/>
            <a:ext cx="2974023" cy="2343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Code generation folder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509E678-6150-4029-B726-B93374EC96DF}"/>
              </a:ext>
            </a:extLst>
          </p:cNvPr>
          <p:cNvSpPr txBox="1"/>
          <p:nvPr/>
        </p:nvSpPr>
        <p:spPr>
          <a:xfrm>
            <a:off x="5105240" y="1913132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C-code generation Harness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F25F247-0C91-4840-8D0C-17EEC976E14A}"/>
              </a:ext>
            </a:extLst>
          </p:cNvPr>
          <p:cNvSpPr txBox="1"/>
          <p:nvPr/>
        </p:nvSpPr>
        <p:spPr>
          <a:xfrm>
            <a:off x="5106352" y="2140177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Generated C-code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61A717-0E25-4BDA-9D23-B43505994DB8}"/>
              </a:ext>
            </a:extLst>
          </p:cNvPr>
          <p:cNvSpPr txBox="1"/>
          <p:nvPr/>
        </p:nvSpPr>
        <p:spPr>
          <a:xfrm>
            <a:off x="5106351" y="2379838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Generated C-code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E04CACE-69E3-452D-A20C-93FD4234DD32}"/>
              </a:ext>
            </a:extLst>
          </p:cNvPr>
          <p:cNvSpPr txBox="1"/>
          <p:nvPr/>
        </p:nvSpPr>
        <p:spPr>
          <a:xfrm>
            <a:off x="5106352" y="2664567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Mex file from generated C-code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DC7C147-98E1-4A9E-8812-6EAC5B29CE16}"/>
              </a:ext>
            </a:extLst>
          </p:cNvPr>
          <p:cNvSpPr txBox="1"/>
          <p:nvPr/>
        </p:nvSpPr>
        <p:spPr>
          <a:xfrm>
            <a:off x="5105238" y="5977773"/>
            <a:ext cx="4780598" cy="25495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Feature model with </a:t>
            </a:r>
            <a:r>
              <a:rPr lang="en-US" sz="16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mex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file from generated C-code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3D8B97C-4234-43BD-813C-F5B1756A1348}"/>
              </a:ext>
            </a:extLst>
          </p:cNvPr>
          <p:cNvSpPr txBox="1"/>
          <p:nvPr/>
        </p:nvSpPr>
        <p:spPr>
          <a:xfrm>
            <a:off x="5106352" y="5497215"/>
            <a:ext cx="4422935" cy="2450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Feature Model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A80452E-045D-4F96-AE39-E08AC8213250}"/>
              </a:ext>
            </a:extLst>
          </p:cNvPr>
          <p:cNvCxnSpPr/>
          <p:nvPr/>
        </p:nvCxnSpPr>
        <p:spPr bwMode="auto">
          <a:xfrm>
            <a:off x="1692275" y="5638800"/>
            <a:ext cx="33400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708723E-81BD-484B-9006-DADB74DF2CFC}"/>
              </a:ext>
            </a:extLst>
          </p:cNvPr>
          <p:cNvCxnSpPr/>
          <p:nvPr/>
        </p:nvCxnSpPr>
        <p:spPr bwMode="auto">
          <a:xfrm>
            <a:off x="2060575" y="6096000"/>
            <a:ext cx="29718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2DD9560-A3F1-4F34-B980-6545FE60E6E8}"/>
              </a:ext>
            </a:extLst>
          </p:cNvPr>
          <p:cNvSpPr txBox="1"/>
          <p:nvPr/>
        </p:nvSpPr>
        <p:spPr>
          <a:xfrm>
            <a:off x="8461375" y="3494947"/>
            <a:ext cx="3083878" cy="87892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Each feature folder has a code generation folder as shown.</a:t>
            </a:r>
          </a:p>
        </p:txBody>
      </p:sp>
    </p:spTree>
    <p:extLst>
      <p:ext uri="{BB962C8B-B14F-4D97-AF65-F5344CB8AC3E}">
        <p14:creationId xmlns:p14="http://schemas.microsoft.com/office/powerpoint/2010/main" val="1895266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2.1 C-code generation</a:t>
            </a:r>
            <a:br>
              <a:rPr lang="en-US" dirty="0"/>
            </a:br>
            <a:r>
              <a:rPr lang="en-US" dirty="0"/>
              <a:t>Generating C-code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F924B8-EE77-43C4-AB44-D1870B722D6B}"/>
              </a:ext>
            </a:extLst>
          </p:cNvPr>
          <p:cNvSpPr txBox="1"/>
          <p:nvPr/>
        </p:nvSpPr>
        <p:spPr>
          <a:xfrm>
            <a:off x="688975" y="1523999"/>
            <a:ext cx="10972800" cy="184163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 the feature model Simulink file. (</a:t>
            </a:r>
            <a:r>
              <a:rPr lang="en-US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e.g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sop.slx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eriod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 the C-code generation harness. 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e.g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sop_codegen.slx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eriod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Copy only the feature subsystem from Simulink model file and paste it into the C-code generation harness. (Do not copy and paste the input/output ports)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6A9D4F-F457-4964-9ABF-7D61C0A74F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0" r="3644"/>
          <a:stretch/>
        </p:blipFill>
        <p:spPr>
          <a:xfrm>
            <a:off x="-1" y="3492359"/>
            <a:ext cx="5378449" cy="2913731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C65E6E9-B3C3-4B4F-9686-9E2140D7E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757" y="4191004"/>
            <a:ext cx="5181958" cy="2215086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000D99B-0CB9-4520-AE5F-C37D1167F032}"/>
              </a:ext>
            </a:extLst>
          </p:cNvPr>
          <p:cNvCxnSpPr>
            <a:cxnSpLocks/>
          </p:cNvCxnSpPr>
          <p:nvPr/>
        </p:nvCxnSpPr>
        <p:spPr bwMode="auto">
          <a:xfrm>
            <a:off x="2365375" y="5867400"/>
            <a:ext cx="6324600" cy="0"/>
          </a:xfrm>
          <a:prstGeom prst="straightConnector1">
            <a:avLst/>
          </a:prstGeom>
          <a:solidFill>
            <a:schemeClr val="tx2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0BF4319-E9C7-4A80-AFDC-5E359A83D5FB}"/>
              </a:ext>
            </a:extLst>
          </p:cNvPr>
          <p:cNvSpPr txBox="1"/>
          <p:nvPr/>
        </p:nvSpPr>
        <p:spPr>
          <a:xfrm>
            <a:off x="5829234" y="5308072"/>
            <a:ext cx="692281" cy="4572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Copy &amp;</a:t>
            </a:r>
            <a:b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Paste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A369D5-8EEC-4D26-AEE0-B013ED6A40E3}"/>
              </a:ext>
            </a:extLst>
          </p:cNvPr>
          <p:cNvSpPr txBox="1"/>
          <p:nvPr/>
        </p:nvSpPr>
        <p:spPr>
          <a:xfrm>
            <a:off x="2974975" y="3662645"/>
            <a:ext cx="652809" cy="30478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sop.slx</a:t>
            </a:r>
            <a:endParaRPr lang="en-US" sz="16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49C0AD5-E31F-42D0-91B9-B5AACDADFE63}"/>
              </a:ext>
            </a:extLst>
          </p:cNvPr>
          <p:cNvSpPr txBox="1"/>
          <p:nvPr/>
        </p:nvSpPr>
        <p:spPr>
          <a:xfrm>
            <a:off x="7159667" y="3882510"/>
            <a:ext cx="1530308" cy="30478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sop_codegen.slx</a:t>
            </a:r>
            <a:endParaRPr lang="en-US" sz="16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72674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2.2 C-code generation</a:t>
            </a:r>
            <a:br>
              <a:rPr lang="en-US" dirty="0"/>
            </a:br>
            <a:r>
              <a:rPr lang="en-US" dirty="0"/>
              <a:t>Generating C-code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F924B8-EE77-43C4-AB44-D1870B722D6B}"/>
              </a:ext>
            </a:extLst>
          </p:cNvPr>
          <p:cNvSpPr txBox="1"/>
          <p:nvPr/>
        </p:nvSpPr>
        <p:spPr>
          <a:xfrm>
            <a:off x="688975" y="1524000"/>
            <a:ext cx="10972800" cy="48006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Make your current working directory as the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codegen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folder.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Right click the feature subsystem in C-code generation harness, go-to ‘c/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c++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code’ and click ‘Generate S-function’.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Select the tunable variables and click ‘Build’.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This will generate the c-code in the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codegen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folder and the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mex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file. The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mex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file is already being used in {feature}_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sfun.slx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file. (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e.g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sop_sfun.slx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) This is used to test the generated c-code in desktop itself.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eriod" startAt="4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eriod" startAt="4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9211D42-6B65-4EA2-8C25-399D9D4A7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175" y="2524125"/>
            <a:ext cx="5486400" cy="3117714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35519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3. C-code generation</a:t>
            </a:r>
            <a:br>
              <a:rPr lang="en-US" dirty="0"/>
            </a:br>
            <a:r>
              <a:rPr lang="en-US" dirty="0"/>
              <a:t>Testing C-code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F924B8-EE77-43C4-AB44-D1870B722D6B}"/>
              </a:ext>
            </a:extLst>
          </p:cNvPr>
          <p:cNvSpPr txBox="1"/>
          <p:nvPr/>
        </p:nvSpPr>
        <p:spPr>
          <a:xfrm>
            <a:off x="688975" y="1524000"/>
            <a:ext cx="10972800" cy="48006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C-code can be tested in desktop using the closed loop harness application or open loop harness application.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In slide ‘2. Closed Loop Application :  Simulation Setup and Initialization, Point 4’, steps are given how to use s-function which uses the generated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mex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file from the c-code.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In slide ‘2. Open Loop Application :  Simulation Setup and Initialization, Point 3’, steps are given how to use s-function which uses the generated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mex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file from the c-code.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eriod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eriod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76116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55D199A-99EA-4A8D-AAE1-B32985604B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78" r="4270"/>
          <a:stretch/>
        </p:blipFill>
        <p:spPr>
          <a:xfrm>
            <a:off x="3180" y="0"/>
            <a:ext cx="12229618" cy="687494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Loop Simulation</a:t>
            </a:r>
          </a:p>
        </p:txBody>
      </p:sp>
      <p:sp>
        <p:nvSpPr>
          <p:cNvPr id="4" name="cdtRectangle 115 Id57350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688975" y="5029200"/>
            <a:ext cx="6099174" cy="1214142"/>
          </a:xfrm>
          <a:prstGeom prst="rect">
            <a:avLst/>
          </a:prstGeom>
          <a:gradFill>
            <a:gsLst>
              <a:gs pos="83000">
                <a:srgbClr val="0099B0"/>
              </a:gs>
              <a:gs pos="50000">
                <a:srgbClr val="009999"/>
              </a:gs>
              <a:gs pos="0">
                <a:srgbClr val="50BEBE"/>
              </a:gs>
              <a:gs pos="100000">
                <a:srgbClr val="0099CB"/>
              </a:gs>
            </a:gsLst>
            <a:lin ang="0" scaled="0"/>
          </a:gradFill>
          <a:ln w="9525">
            <a:noFill/>
            <a:miter lim="800000"/>
            <a:headEnd/>
            <a:tailEnd/>
          </a:ln>
        </p:spPr>
        <p:txBody>
          <a:bodyPr vert="horz" wrap="square" lIns="216000" tIns="144000" rIns="216000" bIns="144000" numCol="1" anchor="t" anchorCtr="0" compatLnSpc="1">
            <a:prstTxWarp prst="textNoShape">
              <a:avLst/>
            </a:prstTxWarp>
            <a:sp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de-DE" sz="4000" b="1" smtClean="0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Folder Structure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Simulation Setup &amp; Initialization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Running Simulation</a:t>
            </a:r>
          </a:p>
        </p:txBody>
      </p:sp>
    </p:spTree>
    <p:extLst>
      <p:ext uri="{BB962C8B-B14F-4D97-AF65-F5344CB8AC3E}">
        <p14:creationId xmlns:p14="http://schemas.microsoft.com/office/powerpoint/2010/main" val="1064760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839D7E-95A5-4B36-B581-1C1C68E3D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34" y="1405935"/>
            <a:ext cx="3520460" cy="1094197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1. Open Loop Simulation </a:t>
            </a:r>
            <a:br>
              <a:rPr lang="en-US" dirty="0"/>
            </a:br>
            <a:r>
              <a:rPr lang="en-US" dirty="0"/>
              <a:t>Folder Structure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599529C-C268-49B2-B4B9-4AB0E078E81D}"/>
              </a:ext>
            </a:extLst>
          </p:cNvPr>
          <p:cNvCxnSpPr/>
          <p:nvPr/>
        </p:nvCxnSpPr>
        <p:spPr bwMode="auto">
          <a:xfrm>
            <a:off x="2822575" y="1517870"/>
            <a:ext cx="2971801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DB9349-C895-4499-BB85-2B04F97BD91F}"/>
              </a:ext>
            </a:extLst>
          </p:cNvPr>
          <p:cNvCxnSpPr>
            <a:cxnSpLocks/>
          </p:cNvCxnSpPr>
          <p:nvPr/>
        </p:nvCxnSpPr>
        <p:spPr bwMode="auto">
          <a:xfrm flipV="1">
            <a:off x="4146719" y="2057367"/>
            <a:ext cx="1647657" cy="16982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7A54FB-0E0C-4230-9497-CB1023B7634E}"/>
              </a:ext>
            </a:extLst>
          </p:cNvPr>
          <p:cNvCxnSpPr/>
          <p:nvPr/>
        </p:nvCxnSpPr>
        <p:spPr bwMode="auto">
          <a:xfrm>
            <a:off x="2540000" y="2346575"/>
            <a:ext cx="3254376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B4070B90-E5B4-4A15-BC16-A882571D5074}"/>
              </a:ext>
            </a:extLst>
          </p:cNvPr>
          <p:cNvSpPr txBox="1"/>
          <p:nvPr/>
        </p:nvSpPr>
        <p:spPr>
          <a:xfrm>
            <a:off x="5870575" y="1375076"/>
            <a:ext cx="3814445" cy="2695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Loop Harness Application folder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AC7774-6C94-4564-9D92-D22FEA5EC7A6}"/>
              </a:ext>
            </a:extLst>
          </p:cNvPr>
          <p:cNvSpPr txBox="1"/>
          <p:nvPr/>
        </p:nvSpPr>
        <p:spPr>
          <a:xfrm>
            <a:off x="5868353" y="1906336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 Loop Harness model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8098A9-94D2-4899-B014-E4B635D8DF87}"/>
              </a:ext>
            </a:extLst>
          </p:cNvPr>
          <p:cNvSpPr txBox="1"/>
          <p:nvPr/>
        </p:nvSpPr>
        <p:spPr>
          <a:xfrm>
            <a:off x="5868353" y="2181613"/>
            <a:ext cx="3662045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Script to initialize Open Loop Harness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9A944E-1A2D-4A5E-AFD8-DB26B949F950}"/>
              </a:ext>
            </a:extLst>
          </p:cNvPr>
          <p:cNvSpPr txBox="1"/>
          <p:nvPr/>
        </p:nvSpPr>
        <p:spPr>
          <a:xfrm>
            <a:off x="5868353" y="1658610"/>
            <a:ext cx="3888422" cy="2695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Test Case data from Closed Loop Harness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7FA99B2-2451-4399-B478-41A640115DA9}"/>
              </a:ext>
            </a:extLst>
          </p:cNvPr>
          <p:cNvCxnSpPr>
            <a:cxnSpLocks/>
          </p:cNvCxnSpPr>
          <p:nvPr/>
        </p:nvCxnSpPr>
        <p:spPr bwMode="auto">
          <a:xfrm flipV="1">
            <a:off x="2212975" y="1779128"/>
            <a:ext cx="3581401" cy="27951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25062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2. Open Loop Simulation </a:t>
            </a:r>
            <a:br>
              <a:rPr lang="en-US" dirty="0"/>
            </a:br>
            <a:r>
              <a:rPr lang="en-US" dirty="0" err="1"/>
              <a:t>Simulation</a:t>
            </a:r>
            <a:r>
              <a:rPr lang="en-US" dirty="0"/>
              <a:t> Setup &amp; Initialization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76E2E1-EE3C-492C-A2B7-9B8FD4BADD21}"/>
              </a:ext>
            </a:extLst>
          </p:cNvPr>
          <p:cNvSpPr txBox="1"/>
          <p:nvPr/>
        </p:nvSpPr>
        <p:spPr>
          <a:xfrm>
            <a:off x="688975" y="1439999"/>
            <a:ext cx="10972800" cy="47322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Run ‘</a:t>
            </a:r>
            <a:r>
              <a:rPr lang="en-US" dirty="0" err="1">
                <a:solidFill>
                  <a:schemeClr val="accent3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add_features_to_path.m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’ in the root folder. This will add all the features to the </a:t>
            </a:r>
            <a:r>
              <a:rPr lang="en-US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path.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accent3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BMS_OL_Harness_advancedcell.slx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’.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Run ‘</a:t>
            </a:r>
            <a:r>
              <a:rPr lang="en-US" dirty="0" err="1">
                <a:solidFill>
                  <a:schemeClr val="accent3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BMS_OL_init.m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’ to initialize all the features and open loop harness.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u="sng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Switching between Simulink blocks and c-code s-function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:</a:t>
            </a: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 typeface="+mj-lt"/>
              <a:buAutoNum type="alphaLcPeriod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BMS_OL_init.m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and scroll to bottom</a:t>
            </a: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 typeface="+mj-lt"/>
              <a:buAutoNum type="alphaLcPeriod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You can change the variables ‘use_{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feature_name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}_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sfun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to 1 if you want to use c-code s-function or 0 to use Simulink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blockset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u="sng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Changing test case</a:t>
            </a: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 typeface="+mj-lt"/>
              <a:buAutoNum type="alphaLcPeriod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BMS_OL_init.m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</a:t>
            </a: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 typeface="+mj-lt"/>
              <a:buAutoNum type="alphaL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At the top you can enter the test case number.</a:t>
            </a: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	</a:t>
            </a: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755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27063" y="2861846"/>
            <a:ext cx="7300912" cy="2848145"/>
          </a:xfrm>
        </p:spPr>
        <p:txBody>
          <a:bodyPr/>
          <a:lstStyle/>
          <a:p>
            <a:r>
              <a:rPr lang="en-US" dirty="0"/>
              <a:t>Agenda:</a:t>
            </a:r>
            <a:br>
              <a:rPr lang="en-US" dirty="0"/>
            </a:br>
            <a:br>
              <a:rPr lang="en-US" sz="1100" b="0" dirty="0"/>
            </a:br>
            <a:r>
              <a:rPr lang="en-US" sz="2200" b="0" dirty="0"/>
              <a:t>Folder Structure Explanation</a:t>
            </a:r>
            <a:br>
              <a:rPr lang="en-US" sz="2200" b="0" dirty="0"/>
            </a:br>
            <a:r>
              <a:rPr lang="en-US" sz="2200" b="0" dirty="0"/>
              <a:t>Closed Loop Simulation</a:t>
            </a:r>
            <a:br>
              <a:rPr lang="en-US" sz="2200" b="0" dirty="0"/>
            </a:br>
            <a:r>
              <a:rPr lang="en-US" sz="2200" b="0" dirty="0"/>
              <a:t>C-code generation</a:t>
            </a:r>
            <a:br>
              <a:rPr lang="en-US" sz="2200" b="0" dirty="0"/>
            </a:br>
            <a:r>
              <a:rPr lang="en-US" sz="2200" b="0" dirty="0"/>
              <a:t>Open Loop Simulation</a:t>
            </a:r>
            <a:br>
              <a:rPr lang="en-US" sz="2200" b="0" dirty="0"/>
            </a:br>
            <a:r>
              <a:rPr lang="en-US" sz="2200" b="0" dirty="0"/>
              <a:t>Hardware in Loop Simulation</a:t>
            </a:r>
            <a:endParaRPr lang="fr-FR" sz="2200" b="0" dirty="0">
              <a:solidFill>
                <a:srgbClr val="005F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123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3. Open Loop Simulation </a:t>
            </a:r>
            <a:br>
              <a:rPr lang="en-US" dirty="0"/>
            </a:br>
            <a:r>
              <a:rPr lang="en-US" dirty="0"/>
              <a:t>Running Simulation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76E2E1-EE3C-492C-A2B7-9B8FD4BADD21}"/>
              </a:ext>
            </a:extLst>
          </p:cNvPr>
          <p:cNvSpPr txBox="1"/>
          <p:nvPr/>
        </p:nvSpPr>
        <p:spPr>
          <a:xfrm>
            <a:off x="688975" y="1439999"/>
            <a:ext cx="10972800" cy="47322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Switch to 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BMS_OL_Harness_advancedcell.slx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window.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Click on Run and the simulation will start.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Once the simulation is over all the results will be available in the </a:t>
            </a:r>
            <a:r>
              <a:rPr lang="en-US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workspace as timeseries objects. </a:t>
            </a: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	</a:t>
            </a: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b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eriod" startAt="2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62948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55D199A-99EA-4A8D-AAE1-B32985604B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78" r="4270"/>
          <a:stretch/>
        </p:blipFill>
        <p:spPr>
          <a:xfrm>
            <a:off x="3180" y="0"/>
            <a:ext cx="12229618" cy="687494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in Loop Simulation</a:t>
            </a:r>
          </a:p>
        </p:txBody>
      </p:sp>
      <p:sp>
        <p:nvSpPr>
          <p:cNvPr id="4" name="cdtRectangle 115 Id57350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688975" y="4724400"/>
            <a:ext cx="6099174" cy="1521919"/>
          </a:xfrm>
          <a:prstGeom prst="rect">
            <a:avLst/>
          </a:prstGeom>
          <a:gradFill>
            <a:gsLst>
              <a:gs pos="83000">
                <a:srgbClr val="0099B0"/>
              </a:gs>
              <a:gs pos="50000">
                <a:srgbClr val="009999"/>
              </a:gs>
              <a:gs pos="0">
                <a:srgbClr val="50BEBE"/>
              </a:gs>
              <a:gs pos="100000">
                <a:srgbClr val="0099CB"/>
              </a:gs>
            </a:gsLst>
            <a:lin ang="0" scaled="0"/>
          </a:gradFill>
          <a:ln w="9525">
            <a:noFill/>
            <a:miter lim="800000"/>
            <a:headEnd/>
            <a:tailEnd/>
          </a:ln>
        </p:spPr>
        <p:txBody>
          <a:bodyPr vert="horz" wrap="square" lIns="216000" tIns="144000" rIns="216000" bIns="144000" numCol="1" anchor="t" anchorCtr="0" compatLnSpc="1">
            <a:prstTxWarp prst="textNoShape">
              <a:avLst/>
            </a:prstTxWarp>
            <a:sp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de-DE" sz="4000" b="1" smtClean="0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Folder Structure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Simulation Setup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Simulation Initialization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Running Simulation</a:t>
            </a:r>
          </a:p>
        </p:txBody>
      </p:sp>
    </p:spTree>
    <p:extLst>
      <p:ext uri="{BB962C8B-B14F-4D97-AF65-F5344CB8AC3E}">
        <p14:creationId xmlns:p14="http://schemas.microsoft.com/office/powerpoint/2010/main" val="19173539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49E8BC-EC6F-4E67-93A2-938CF31D1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728" y="1384784"/>
            <a:ext cx="2047875" cy="487680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1.1 Hardware in Loop Simulation</a:t>
            </a:r>
            <a:br>
              <a:rPr lang="en-US" dirty="0"/>
            </a:br>
            <a:r>
              <a:rPr lang="en-US" dirty="0"/>
              <a:t>Folder Structure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070B90-E5B4-4A15-BC16-A882571D5074}"/>
              </a:ext>
            </a:extLst>
          </p:cNvPr>
          <p:cNvSpPr txBox="1"/>
          <p:nvPr/>
        </p:nvSpPr>
        <p:spPr>
          <a:xfrm>
            <a:off x="5032374" y="2913264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Feature Folders with Data Dictionary in </a:t>
            </a: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OpenECU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format inside it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8098A9-94D2-4899-B014-E4B635D8DF87}"/>
              </a:ext>
            </a:extLst>
          </p:cNvPr>
          <p:cNvSpPr txBox="1"/>
          <p:nvPr/>
        </p:nvSpPr>
        <p:spPr>
          <a:xfrm>
            <a:off x="5032375" y="2456038"/>
            <a:ext cx="3662045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Calibration Tables 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6AE62288-6CBF-49CB-916E-CB3148AB2373}"/>
              </a:ext>
            </a:extLst>
          </p:cNvPr>
          <p:cNvSpPr/>
          <p:nvPr/>
        </p:nvSpPr>
        <p:spPr bwMode="auto">
          <a:xfrm>
            <a:off x="2060575" y="1644594"/>
            <a:ext cx="228600" cy="2241606"/>
          </a:xfrm>
          <a:prstGeom prst="rightBrace">
            <a:avLst>
              <a:gd name="adj1" fmla="val 74352"/>
              <a:gd name="adj2" fmla="val 62277"/>
            </a:avLst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50C6AEF-2BFE-4EF2-B2EE-DF95D2076B14}"/>
              </a:ext>
            </a:extLst>
          </p:cNvPr>
          <p:cNvCxnSpPr/>
          <p:nvPr/>
        </p:nvCxnSpPr>
        <p:spPr bwMode="auto">
          <a:xfrm>
            <a:off x="2289175" y="3048000"/>
            <a:ext cx="26670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531164-635B-4619-8011-06E153A79CF8}"/>
              </a:ext>
            </a:extLst>
          </p:cNvPr>
          <p:cNvCxnSpPr/>
          <p:nvPr/>
        </p:nvCxnSpPr>
        <p:spPr bwMode="auto">
          <a:xfrm>
            <a:off x="1984375" y="2590800"/>
            <a:ext cx="29718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Right Brace 15">
            <a:extLst>
              <a:ext uri="{FF2B5EF4-FFF2-40B4-BE49-F238E27FC236}">
                <a16:creationId xmlns:a16="http://schemas.microsoft.com/office/drawing/2014/main" id="{F7B122CA-BC76-4EF9-A0F8-C322C717C3A0}"/>
              </a:ext>
            </a:extLst>
          </p:cNvPr>
          <p:cNvSpPr/>
          <p:nvPr/>
        </p:nvSpPr>
        <p:spPr bwMode="auto">
          <a:xfrm>
            <a:off x="2060575" y="3886200"/>
            <a:ext cx="228600" cy="457200"/>
          </a:xfrm>
          <a:prstGeom prst="rightBrace">
            <a:avLst>
              <a:gd name="adj1" fmla="val 27290"/>
              <a:gd name="adj2" fmla="val 50000"/>
            </a:avLst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</a:endParaRPr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0C5A345D-9C32-4E65-AF31-7A36FD241D5D}"/>
              </a:ext>
            </a:extLst>
          </p:cNvPr>
          <p:cNvSpPr/>
          <p:nvPr/>
        </p:nvSpPr>
        <p:spPr bwMode="auto">
          <a:xfrm>
            <a:off x="2060575" y="5801425"/>
            <a:ext cx="228600" cy="457200"/>
          </a:xfrm>
          <a:prstGeom prst="rightBrace">
            <a:avLst>
              <a:gd name="adj1" fmla="val 27290"/>
              <a:gd name="adj2" fmla="val 50000"/>
            </a:avLst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45BD4B4-9C1C-4AEC-981B-331D1BACB34D}"/>
              </a:ext>
            </a:extLst>
          </p:cNvPr>
          <p:cNvCxnSpPr/>
          <p:nvPr/>
        </p:nvCxnSpPr>
        <p:spPr bwMode="auto">
          <a:xfrm>
            <a:off x="2289175" y="4114800"/>
            <a:ext cx="26670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C4FE2A9-8F2A-44CB-B577-85891C6EE3BF}"/>
              </a:ext>
            </a:extLst>
          </p:cNvPr>
          <p:cNvSpPr txBox="1"/>
          <p:nvPr/>
        </p:nvSpPr>
        <p:spPr>
          <a:xfrm>
            <a:off x="5020753" y="3975503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BMS Internal CAN Database and Excel file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19AA4E7-6802-435A-894C-0853BBDD2D98}"/>
              </a:ext>
            </a:extLst>
          </p:cNvPr>
          <p:cNvCxnSpPr/>
          <p:nvPr/>
        </p:nvCxnSpPr>
        <p:spPr bwMode="auto">
          <a:xfrm>
            <a:off x="2289175" y="6006697"/>
            <a:ext cx="26670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473BD3A-A0D0-4B67-B449-03DD6442B68A}"/>
              </a:ext>
            </a:extLst>
          </p:cNvPr>
          <p:cNvSpPr txBox="1"/>
          <p:nvPr/>
        </p:nvSpPr>
        <p:spPr>
          <a:xfrm>
            <a:off x="5020753" y="5867400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Vehicle CAN Database and Excel file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EA49F14-D289-4330-AB33-C45BA9CDB878}"/>
              </a:ext>
            </a:extLst>
          </p:cNvPr>
          <p:cNvCxnSpPr/>
          <p:nvPr/>
        </p:nvCxnSpPr>
        <p:spPr bwMode="auto">
          <a:xfrm>
            <a:off x="1984375" y="4419600"/>
            <a:ext cx="29718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8393327-3B23-4EAB-B5FD-D3C09263F246}"/>
              </a:ext>
            </a:extLst>
          </p:cNvPr>
          <p:cNvSpPr txBox="1"/>
          <p:nvPr/>
        </p:nvSpPr>
        <p:spPr>
          <a:xfrm>
            <a:off x="5032375" y="4280303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HiL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Simulink Model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C46433F-1A56-4CCF-9E46-17727D677F0E}"/>
              </a:ext>
            </a:extLst>
          </p:cNvPr>
          <p:cNvCxnSpPr/>
          <p:nvPr/>
        </p:nvCxnSpPr>
        <p:spPr bwMode="auto">
          <a:xfrm>
            <a:off x="2048953" y="4648200"/>
            <a:ext cx="2907222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8E93B67-F47C-4E09-B3B0-4393CCADFECF}"/>
              </a:ext>
            </a:extLst>
          </p:cNvPr>
          <p:cNvSpPr txBox="1"/>
          <p:nvPr/>
        </p:nvSpPr>
        <p:spPr>
          <a:xfrm>
            <a:off x="5020752" y="4537640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OpenECU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required m-file which adds feature folders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1B26293-B674-407F-8DFF-B7C5FE0004E7}"/>
              </a:ext>
            </a:extLst>
          </p:cNvPr>
          <p:cNvCxnSpPr/>
          <p:nvPr/>
        </p:nvCxnSpPr>
        <p:spPr bwMode="auto">
          <a:xfrm>
            <a:off x="2201353" y="4866195"/>
            <a:ext cx="2754822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8713E4C-B25C-4AC0-B7B2-01D5D92A0A23}"/>
              </a:ext>
            </a:extLst>
          </p:cNvPr>
          <p:cNvSpPr txBox="1"/>
          <p:nvPr/>
        </p:nvSpPr>
        <p:spPr>
          <a:xfrm>
            <a:off x="5028580" y="4768433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OpenECU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required file which holds all the allowed units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6EEFB50-0902-438C-AD47-6DEF7514AF7F}"/>
              </a:ext>
            </a:extLst>
          </p:cNvPr>
          <p:cNvCxnSpPr/>
          <p:nvPr/>
        </p:nvCxnSpPr>
        <p:spPr bwMode="auto">
          <a:xfrm>
            <a:off x="2125153" y="5105400"/>
            <a:ext cx="2831022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34A694B-C6E9-4DE6-9A0A-8BCFEFFBB411}"/>
              </a:ext>
            </a:extLst>
          </p:cNvPr>
          <p:cNvSpPr txBox="1"/>
          <p:nvPr/>
        </p:nvSpPr>
        <p:spPr>
          <a:xfrm>
            <a:off x="5028580" y="4994907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Model Configuration for Embedded Coder. All Simulink models use this config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38758F5-2385-432A-B99A-C453441917A2}"/>
              </a:ext>
            </a:extLst>
          </p:cNvPr>
          <p:cNvCxnSpPr/>
          <p:nvPr/>
        </p:nvCxnSpPr>
        <p:spPr bwMode="auto">
          <a:xfrm>
            <a:off x="2125153" y="5334000"/>
            <a:ext cx="2831022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FC8A999-3BC5-4BC2-93EF-C559AF829A6A}"/>
              </a:ext>
            </a:extLst>
          </p:cNvPr>
          <p:cNvSpPr txBox="1"/>
          <p:nvPr/>
        </p:nvSpPr>
        <p:spPr>
          <a:xfrm>
            <a:off x="5020753" y="5209250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PiSnoop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Project for Hardware in Loop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AB0B4A8-94D8-48A7-9A01-4A9D9FF77F72}"/>
              </a:ext>
            </a:extLst>
          </p:cNvPr>
          <p:cNvCxnSpPr/>
          <p:nvPr/>
        </p:nvCxnSpPr>
        <p:spPr bwMode="auto">
          <a:xfrm>
            <a:off x="2441575" y="5504293"/>
            <a:ext cx="25146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F6B405E-1A29-40CC-A373-39DA516E8D0A}"/>
              </a:ext>
            </a:extLst>
          </p:cNvPr>
          <p:cNvSpPr txBox="1"/>
          <p:nvPr/>
        </p:nvSpPr>
        <p:spPr>
          <a:xfrm>
            <a:off x="5020751" y="5399028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m-script to load calibration tables</a:t>
            </a:r>
          </a:p>
        </p:txBody>
      </p:sp>
    </p:spTree>
    <p:extLst>
      <p:ext uri="{BB962C8B-B14F-4D97-AF65-F5344CB8AC3E}">
        <p14:creationId xmlns:p14="http://schemas.microsoft.com/office/powerpoint/2010/main" val="1420389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564BB45-0C84-4DC1-ADE7-4279B4DF8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75" y="1441751"/>
            <a:ext cx="2940446" cy="2988453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1.2 Hardware in Loop Simulation</a:t>
            </a:r>
            <a:br>
              <a:rPr lang="en-US" dirty="0"/>
            </a:br>
            <a:r>
              <a:rPr lang="en-US" dirty="0"/>
              <a:t>Open Loop Data Send Folder Structure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070B90-E5B4-4A15-BC16-A882571D5074}"/>
              </a:ext>
            </a:extLst>
          </p:cNvPr>
          <p:cNvSpPr txBox="1"/>
          <p:nvPr/>
        </p:nvSpPr>
        <p:spPr>
          <a:xfrm>
            <a:off x="5035766" y="2796680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m-file which should be run after every simulation. Resets </a:t>
            </a: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ports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9A944E-1A2D-4A5E-AFD8-DB26B949F950}"/>
              </a:ext>
            </a:extLst>
          </p:cNvPr>
          <p:cNvSpPr txBox="1"/>
          <p:nvPr/>
        </p:nvSpPr>
        <p:spPr>
          <a:xfrm>
            <a:off x="5020751" y="1772353"/>
            <a:ext cx="3888422" cy="2695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Calibration Files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50C6AEF-2BFE-4EF2-B2EE-DF95D2076B14}"/>
              </a:ext>
            </a:extLst>
          </p:cNvPr>
          <p:cNvCxnSpPr/>
          <p:nvPr/>
        </p:nvCxnSpPr>
        <p:spPr bwMode="auto">
          <a:xfrm>
            <a:off x="2670175" y="2935977"/>
            <a:ext cx="22860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531164-635B-4619-8011-06E153A79CF8}"/>
              </a:ext>
            </a:extLst>
          </p:cNvPr>
          <p:cNvCxnSpPr/>
          <p:nvPr/>
        </p:nvCxnSpPr>
        <p:spPr bwMode="auto">
          <a:xfrm>
            <a:off x="1908175" y="1906336"/>
            <a:ext cx="30480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45BD4B4-9C1C-4AEC-981B-331D1BACB34D}"/>
              </a:ext>
            </a:extLst>
          </p:cNvPr>
          <p:cNvCxnSpPr/>
          <p:nvPr/>
        </p:nvCxnSpPr>
        <p:spPr bwMode="auto">
          <a:xfrm flipV="1">
            <a:off x="3590732" y="3975503"/>
            <a:ext cx="1365443" cy="22194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C4FE2A9-8F2A-44CB-B577-85891C6EE3BF}"/>
              </a:ext>
            </a:extLst>
          </p:cNvPr>
          <p:cNvSpPr txBox="1"/>
          <p:nvPr/>
        </p:nvSpPr>
        <p:spPr>
          <a:xfrm>
            <a:off x="5030063" y="3869883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m-file to initialize the Simulink model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EA49F14-D289-4330-AB33-C45BA9CDB878}"/>
              </a:ext>
            </a:extLst>
          </p:cNvPr>
          <p:cNvCxnSpPr/>
          <p:nvPr/>
        </p:nvCxnSpPr>
        <p:spPr bwMode="auto">
          <a:xfrm>
            <a:off x="2377689" y="4280303"/>
            <a:ext cx="2578486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774F192-F276-4F7A-AFA5-DF34A97E7C23}"/>
              </a:ext>
            </a:extLst>
          </p:cNvPr>
          <p:cNvSpPr txBox="1"/>
          <p:nvPr/>
        </p:nvSpPr>
        <p:spPr>
          <a:xfrm>
            <a:off x="5032375" y="2029416"/>
            <a:ext cx="3888422" cy="2695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Files related to </a:t>
            </a:r>
            <a:r>
              <a:rPr lang="en-US" sz="16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LabJack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Communication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68B09BC-BCEB-4920-8E20-E86D84FC8E8D}"/>
              </a:ext>
            </a:extLst>
          </p:cNvPr>
          <p:cNvCxnSpPr/>
          <p:nvPr/>
        </p:nvCxnSpPr>
        <p:spPr bwMode="auto">
          <a:xfrm>
            <a:off x="2542404" y="2164175"/>
            <a:ext cx="2413771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CBA06FF-42C9-42FE-9E24-51B1DE8F35AF}"/>
              </a:ext>
            </a:extLst>
          </p:cNvPr>
          <p:cNvSpPr txBox="1"/>
          <p:nvPr/>
        </p:nvSpPr>
        <p:spPr>
          <a:xfrm>
            <a:off x="5033331" y="2253513"/>
            <a:ext cx="3888422" cy="2695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Saved Test Cases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43171C3-81ED-4748-BB09-0981B3200F7C}"/>
              </a:ext>
            </a:extLst>
          </p:cNvPr>
          <p:cNvCxnSpPr/>
          <p:nvPr/>
        </p:nvCxnSpPr>
        <p:spPr bwMode="auto">
          <a:xfrm>
            <a:off x="2225289" y="2388272"/>
            <a:ext cx="2730886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FE182C8-5438-4DB3-AC2A-A88A7DCD15DC}"/>
              </a:ext>
            </a:extLst>
          </p:cNvPr>
          <p:cNvCxnSpPr/>
          <p:nvPr/>
        </p:nvCxnSpPr>
        <p:spPr bwMode="auto">
          <a:xfrm>
            <a:off x="2377689" y="2667000"/>
            <a:ext cx="2578486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1BBEC8AF-2FEE-44F5-B11D-EA0C1733ED7A}"/>
              </a:ext>
            </a:extLst>
          </p:cNvPr>
          <p:cNvSpPr txBox="1"/>
          <p:nvPr/>
        </p:nvSpPr>
        <p:spPr>
          <a:xfrm>
            <a:off x="5033331" y="2510685"/>
            <a:ext cx="3888422" cy="2695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BMS Internal CAN database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8FF3C8D-7833-461F-9000-96C30C3899B6}"/>
              </a:ext>
            </a:extLst>
          </p:cNvPr>
          <p:cNvCxnSpPr/>
          <p:nvPr/>
        </p:nvCxnSpPr>
        <p:spPr bwMode="auto">
          <a:xfrm>
            <a:off x="2447732" y="3200400"/>
            <a:ext cx="2508443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3620882C-0F50-4925-94EF-E79F69640DCD}"/>
              </a:ext>
            </a:extLst>
          </p:cNvPr>
          <p:cNvSpPr txBox="1"/>
          <p:nvPr/>
        </p:nvSpPr>
        <p:spPr>
          <a:xfrm>
            <a:off x="5020750" y="3075273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m-file to load calibration files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ADC04E6-0D28-4A2F-BA9E-9D543E126BDC}"/>
              </a:ext>
            </a:extLst>
          </p:cNvPr>
          <p:cNvCxnSpPr/>
          <p:nvPr/>
        </p:nvCxnSpPr>
        <p:spPr bwMode="auto">
          <a:xfrm>
            <a:off x="2670175" y="3429000"/>
            <a:ext cx="22860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F859CAE9-E0A4-4675-895B-DA6B7860E9FC}"/>
              </a:ext>
            </a:extLst>
          </p:cNvPr>
          <p:cNvSpPr txBox="1"/>
          <p:nvPr/>
        </p:nvSpPr>
        <p:spPr>
          <a:xfrm>
            <a:off x="5032301" y="3300588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Simulink file to send/receive data to </a:t>
            </a: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PiInnovo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M110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71D80B2-99C5-48D9-95A7-63B8FE391561}"/>
              </a:ext>
            </a:extLst>
          </p:cNvPr>
          <p:cNvCxnSpPr/>
          <p:nvPr/>
        </p:nvCxnSpPr>
        <p:spPr bwMode="auto">
          <a:xfrm>
            <a:off x="3432175" y="3733800"/>
            <a:ext cx="15240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D4C11192-2992-4CEF-AA88-69913DE6070C}"/>
              </a:ext>
            </a:extLst>
          </p:cNvPr>
          <p:cNvSpPr txBox="1"/>
          <p:nvPr/>
        </p:nvSpPr>
        <p:spPr>
          <a:xfrm>
            <a:off x="5020749" y="3602954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Mex file on building the model in Accelerated mode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35EF4A3-2BB2-4B4C-A4A2-4AB322EAEEF9}"/>
              </a:ext>
            </a:extLst>
          </p:cNvPr>
          <p:cNvSpPr txBox="1"/>
          <p:nvPr/>
        </p:nvSpPr>
        <p:spPr>
          <a:xfrm>
            <a:off x="5035766" y="4160685"/>
            <a:ext cx="3888422" cy="2695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Vehicle CAN database</a:t>
            </a:r>
          </a:p>
        </p:txBody>
      </p:sp>
    </p:spTree>
    <p:extLst>
      <p:ext uri="{BB962C8B-B14F-4D97-AF65-F5344CB8AC3E}">
        <p14:creationId xmlns:p14="http://schemas.microsoft.com/office/powerpoint/2010/main" val="13419043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2.1 Hardware in Loop Simulation</a:t>
            </a:r>
            <a:br>
              <a:rPr lang="en-US" dirty="0"/>
            </a:br>
            <a:r>
              <a:rPr lang="en-US" dirty="0" err="1"/>
              <a:t>Simulation</a:t>
            </a:r>
            <a:r>
              <a:rPr lang="en-US" dirty="0"/>
              <a:t>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985F74-FA0B-4765-9A68-DEF27F449260}"/>
              </a:ext>
            </a:extLst>
          </p:cNvPr>
          <p:cNvSpPr txBox="1"/>
          <p:nvPr/>
        </p:nvSpPr>
        <p:spPr>
          <a:xfrm>
            <a:off x="688975" y="1439999"/>
            <a:ext cx="10972800" cy="49608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Run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add_features_to_path.m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in the root folder. This will add all the features to the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path.</a:t>
            </a: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Hardware block diagram is shown in the final report and is also available in the documents folder. Setup the hardware according to it and pin-mapping present in the documents.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BMShil.mdl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’. This will also load all the data dictionaries and calibration tables.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Incase data dictionaries and calibration tables are to be loaded again, then there 2 block in the model which can be double clicked to load respective data.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This model has all input/output blocks for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PiInnovo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along with BMS controller with model referenced features.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Hit ‘</a:t>
            </a:r>
            <a:r>
              <a:rPr lang="en-US" dirty="0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Build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to generate the ‘.hex’ and ‘.a2l’ file. ‘.hex’ is the binary file which will be updated to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PiInnovo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M110 and ‘.a2l’ is used to monitor signals and change calibration if needed.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33D78A-2227-4429-B223-B3373703C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375" y="3810000"/>
            <a:ext cx="2581275" cy="631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100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2.2 Hardware in Loop Simulation</a:t>
            </a:r>
            <a:br>
              <a:rPr lang="en-US" dirty="0"/>
            </a:br>
            <a:r>
              <a:rPr lang="en-US" dirty="0"/>
              <a:t>Open Loop Data Send Simulation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985F74-FA0B-4765-9A68-DEF27F449260}"/>
              </a:ext>
            </a:extLst>
          </p:cNvPr>
          <p:cNvSpPr txBox="1"/>
          <p:nvPr/>
        </p:nvSpPr>
        <p:spPr>
          <a:xfrm>
            <a:off x="688975" y="1439999"/>
            <a:ext cx="10972800" cy="49608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This Simulink model will send and receive data from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PiInnovo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M110. Make sure the 2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LabJacks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and 2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Kvaser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USBCAN are connected to the computer. Open a new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Session for this model.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OpenLoopDataSend_init.m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’. Enter the test number in the m-file and run the file.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OL_HiLData.slx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Goto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each of the blocks shown and perform the following steps: [Required only once]</a:t>
            </a: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 typeface="+mj-lt"/>
              <a:buAutoNum type="alphaL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the block and the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function inside it.</a:t>
            </a: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 typeface="+mj-lt"/>
              <a:buAutoNum type="alphaL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Update the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sno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variable to the corresponding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serial number.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Compile the model ‘Ctrl + D’ to make sure no files are missing.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Run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LabJackFlush.m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and check that no error comes up. This confirms communication with both the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LabJack’s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is available.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47CE0-F4A9-4C5D-AAFE-FD3B39411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2130" y="3178668"/>
            <a:ext cx="2543884" cy="179248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2250834-3603-4A71-9049-8A37D8695588}"/>
              </a:ext>
            </a:extLst>
          </p:cNvPr>
          <p:cNvSpPr/>
          <p:nvPr/>
        </p:nvSpPr>
        <p:spPr bwMode="auto">
          <a:xfrm>
            <a:off x="9680575" y="3581399"/>
            <a:ext cx="381000" cy="228601"/>
          </a:xfrm>
          <a:prstGeom prst="rect">
            <a:avLst/>
          </a:prstGeom>
          <a:noFill/>
          <a:ln w="12700">
            <a:solidFill>
              <a:srgbClr val="FF0000"/>
            </a:solidFill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5D18A6-A3F3-49D0-8649-A6A37D511618}"/>
              </a:ext>
            </a:extLst>
          </p:cNvPr>
          <p:cNvSpPr/>
          <p:nvPr/>
        </p:nvSpPr>
        <p:spPr bwMode="auto">
          <a:xfrm>
            <a:off x="11680592" y="3200399"/>
            <a:ext cx="485421" cy="457201"/>
          </a:xfrm>
          <a:prstGeom prst="rect">
            <a:avLst/>
          </a:prstGeom>
          <a:noFill/>
          <a:ln w="12700">
            <a:solidFill>
              <a:srgbClr val="FF0000"/>
            </a:solidFill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D6907B-0526-4469-AFC2-56A06C44EC33}"/>
              </a:ext>
            </a:extLst>
          </p:cNvPr>
          <p:cNvSpPr/>
          <p:nvPr/>
        </p:nvSpPr>
        <p:spPr bwMode="auto">
          <a:xfrm>
            <a:off x="11725297" y="3691799"/>
            <a:ext cx="440717" cy="575401"/>
          </a:xfrm>
          <a:prstGeom prst="rect">
            <a:avLst/>
          </a:prstGeom>
          <a:noFill/>
          <a:ln w="12700">
            <a:solidFill>
              <a:srgbClr val="FF0000"/>
            </a:solidFill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8F8E2D-75BF-4E35-A0B6-E33E82717FD6}"/>
              </a:ext>
            </a:extLst>
          </p:cNvPr>
          <p:cNvSpPr/>
          <p:nvPr/>
        </p:nvSpPr>
        <p:spPr bwMode="auto">
          <a:xfrm>
            <a:off x="11725296" y="4331477"/>
            <a:ext cx="440717" cy="575401"/>
          </a:xfrm>
          <a:prstGeom prst="rect">
            <a:avLst/>
          </a:prstGeom>
          <a:noFill/>
          <a:ln w="12700">
            <a:solidFill>
              <a:srgbClr val="FF0000"/>
            </a:solidFill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033E1C-6A99-489B-94B5-45E32E5D6C28}"/>
              </a:ext>
            </a:extLst>
          </p:cNvPr>
          <p:cNvSpPr/>
          <p:nvPr/>
        </p:nvSpPr>
        <p:spPr bwMode="auto">
          <a:xfrm>
            <a:off x="9612729" y="4384001"/>
            <a:ext cx="448846" cy="522877"/>
          </a:xfrm>
          <a:prstGeom prst="rect">
            <a:avLst/>
          </a:prstGeom>
          <a:noFill/>
          <a:ln w="12700">
            <a:solidFill>
              <a:srgbClr val="FF0000"/>
            </a:solidFill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961673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3.1 Hardware in Loop Simulation</a:t>
            </a:r>
            <a:br>
              <a:rPr lang="en-US" dirty="0"/>
            </a:br>
            <a:r>
              <a:rPr lang="en-US" dirty="0" err="1"/>
              <a:t>Simulation</a:t>
            </a:r>
            <a:r>
              <a:rPr lang="en-US" dirty="0"/>
              <a:t> Initialization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985F74-FA0B-4765-9A68-DEF27F449260}"/>
              </a:ext>
            </a:extLst>
          </p:cNvPr>
          <p:cNvSpPr txBox="1"/>
          <p:nvPr/>
        </p:nvSpPr>
        <p:spPr>
          <a:xfrm>
            <a:off x="688975" y="1439999"/>
            <a:ext cx="10972800" cy="49608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PiSnoop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software.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HILSnoop.snw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project.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Click ‘</a:t>
            </a:r>
            <a:r>
              <a:rPr lang="en-US" dirty="0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Activate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in CAN1 block as shown. On successful connection the block will show ‘Online’</a:t>
            </a:r>
            <a:b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71274E-22D6-4958-827D-7C339E26C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974" y="3112872"/>
            <a:ext cx="6095269" cy="26783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5DA247-3AEA-40A9-8AB6-D3C84B868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6241" y="3581400"/>
            <a:ext cx="4115533" cy="181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7787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3.2 Hardware in Loop Simulation</a:t>
            </a:r>
            <a:br>
              <a:rPr lang="en-US" dirty="0"/>
            </a:br>
            <a:r>
              <a:rPr lang="en-US" dirty="0" err="1"/>
              <a:t>Simulation</a:t>
            </a:r>
            <a:r>
              <a:rPr lang="en-US" dirty="0"/>
              <a:t> Initialization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985F74-FA0B-4765-9A68-DEF27F449260}"/>
              </a:ext>
            </a:extLst>
          </p:cNvPr>
          <p:cNvSpPr txBox="1"/>
          <p:nvPr/>
        </p:nvSpPr>
        <p:spPr>
          <a:xfrm>
            <a:off x="688975" y="1439999"/>
            <a:ext cx="10972800" cy="49608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arenR" startAt="4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Make sure the files are same as shown in ECU1 block.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 startAt="4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arenR" startAt="5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Click ‘</a:t>
            </a:r>
            <a:r>
              <a:rPr lang="en-US" dirty="0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Load and Flash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button as shown to upload the code to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PiInnovo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M110. Wait for the flashing process to complete.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 startAt="5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 startAt="5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 startAt="5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 startAt="5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328833-8038-48FB-BBB4-B4C3CBF75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975" y="1690820"/>
            <a:ext cx="4114800" cy="386861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1C13AF-15FF-4D43-8B00-AFF6A52AEEE9}"/>
              </a:ext>
            </a:extLst>
          </p:cNvPr>
          <p:cNvSpPr/>
          <p:nvPr/>
        </p:nvSpPr>
        <p:spPr bwMode="auto">
          <a:xfrm>
            <a:off x="2212975" y="2879999"/>
            <a:ext cx="4038600" cy="54900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556B45-1EE0-4B1C-94CB-673B49D9AD27}"/>
              </a:ext>
            </a:extLst>
          </p:cNvPr>
          <p:cNvSpPr/>
          <p:nvPr/>
        </p:nvSpPr>
        <p:spPr bwMode="auto">
          <a:xfrm>
            <a:off x="2517775" y="1828800"/>
            <a:ext cx="457200" cy="60960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6F6BFD-F412-4529-B6DE-1ED7005871A0}"/>
              </a:ext>
            </a:extLst>
          </p:cNvPr>
          <p:cNvCxnSpPr/>
          <p:nvPr/>
        </p:nvCxnSpPr>
        <p:spPr bwMode="auto">
          <a:xfrm>
            <a:off x="1450975" y="2133600"/>
            <a:ext cx="10668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817FFA0-D35C-4EC8-BC8D-D962A9828B95}"/>
              </a:ext>
            </a:extLst>
          </p:cNvPr>
          <p:cNvSpPr txBox="1"/>
          <p:nvPr/>
        </p:nvSpPr>
        <p:spPr>
          <a:xfrm>
            <a:off x="5646198" y="2982897"/>
            <a:ext cx="914400" cy="9144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2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26811E-C687-4C8A-8EF6-06B46452D09F}"/>
              </a:ext>
            </a:extLst>
          </p:cNvPr>
          <p:cNvSpPr txBox="1"/>
          <p:nvPr/>
        </p:nvSpPr>
        <p:spPr>
          <a:xfrm>
            <a:off x="498475" y="1981200"/>
            <a:ext cx="990600" cy="6096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Load and Flash</a:t>
            </a:r>
          </a:p>
        </p:txBody>
      </p:sp>
    </p:spTree>
    <p:extLst>
      <p:ext uri="{BB962C8B-B14F-4D97-AF65-F5344CB8AC3E}">
        <p14:creationId xmlns:p14="http://schemas.microsoft.com/office/powerpoint/2010/main" val="4153864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4 Hardware in Loop Simulation</a:t>
            </a:r>
            <a:br>
              <a:rPr lang="en-US" dirty="0"/>
            </a:br>
            <a:r>
              <a:rPr lang="en-US" dirty="0"/>
              <a:t>Running Simulation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985F74-FA0B-4765-9A68-DEF27F449260}"/>
              </a:ext>
            </a:extLst>
          </p:cNvPr>
          <p:cNvSpPr txBox="1"/>
          <p:nvPr/>
        </p:nvSpPr>
        <p:spPr>
          <a:xfrm>
            <a:off x="688975" y="1439999"/>
            <a:ext cx="10972800" cy="49608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Run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LabJackFlush.m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to reset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pins. Both the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LabJack’s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will flash light for a second.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Switch off ECU after flashing is complete and switch it ON.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Run the 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OL_HiLData.slx</a:t>
            </a:r>
            <a:r>
              <a:rPr lang="en-US" dirty="0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to send the data to M110. When the Simulation is complete results are available in the workspace.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Once the simulation is complete run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LabJackFlush.m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’. Now you can switch off ECU and switch on ECU to run another test.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Note: If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LabJackFlush.m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is not run then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Labjack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would send wrong data to M110 initially.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7961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55D199A-99EA-4A8D-AAE1-B32985604B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78" r="4270"/>
          <a:stretch/>
        </p:blipFill>
        <p:spPr>
          <a:xfrm>
            <a:off x="3180" y="0"/>
            <a:ext cx="12229618" cy="687494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in Loop Simulation using only CAN</a:t>
            </a:r>
          </a:p>
        </p:txBody>
      </p:sp>
      <p:sp>
        <p:nvSpPr>
          <p:cNvPr id="4" name="cdtRectangle 115 Id57350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688975" y="4724400"/>
            <a:ext cx="6099174" cy="1521919"/>
          </a:xfrm>
          <a:prstGeom prst="rect">
            <a:avLst/>
          </a:prstGeom>
          <a:gradFill>
            <a:gsLst>
              <a:gs pos="83000">
                <a:srgbClr val="0099B0"/>
              </a:gs>
              <a:gs pos="50000">
                <a:srgbClr val="009999"/>
              </a:gs>
              <a:gs pos="0">
                <a:srgbClr val="50BEBE"/>
              </a:gs>
              <a:gs pos="100000">
                <a:srgbClr val="0099CB"/>
              </a:gs>
            </a:gsLst>
            <a:lin ang="0" scaled="0"/>
          </a:gradFill>
          <a:ln w="9525">
            <a:noFill/>
            <a:miter lim="800000"/>
            <a:headEnd/>
            <a:tailEnd/>
          </a:ln>
        </p:spPr>
        <p:txBody>
          <a:bodyPr vert="horz" wrap="square" lIns="216000" tIns="144000" rIns="216000" bIns="144000" numCol="1" anchor="t" anchorCtr="0" compatLnSpc="1">
            <a:prstTxWarp prst="textNoShape">
              <a:avLst/>
            </a:prstTxWarp>
            <a:sp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de-DE" sz="4000" b="1" smtClean="0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Folder Structure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Simulation Setup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Simulation Initialization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Running Simulation</a:t>
            </a:r>
          </a:p>
        </p:txBody>
      </p:sp>
    </p:spTree>
    <p:extLst>
      <p:ext uri="{BB962C8B-B14F-4D97-AF65-F5344CB8AC3E}">
        <p14:creationId xmlns:p14="http://schemas.microsoft.com/office/powerpoint/2010/main" val="296375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55D199A-99EA-4A8D-AAE1-B32985604B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78" r="4270"/>
          <a:stretch/>
        </p:blipFill>
        <p:spPr>
          <a:xfrm>
            <a:off x="3180" y="0"/>
            <a:ext cx="12229618" cy="687494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Folder Structure Explanation</a:t>
            </a:r>
          </a:p>
        </p:txBody>
      </p:sp>
      <p:sp>
        <p:nvSpPr>
          <p:cNvPr id="4" name="cdtRectangle 115 Id57350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630936" y="4724400"/>
            <a:ext cx="6099174" cy="1521919"/>
          </a:xfrm>
          <a:prstGeom prst="rect">
            <a:avLst/>
          </a:prstGeom>
          <a:gradFill>
            <a:gsLst>
              <a:gs pos="83000">
                <a:srgbClr val="0099B0"/>
              </a:gs>
              <a:gs pos="50000">
                <a:srgbClr val="009999"/>
              </a:gs>
              <a:gs pos="0">
                <a:srgbClr val="50BEBE"/>
              </a:gs>
              <a:gs pos="100000">
                <a:srgbClr val="0099CB"/>
              </a:gs>
            </a:gsLst>
            <a:lin ang="0" scaled="0"/>
          </a:gradFill>
          <a:ln w="9525">
            <a:noFill/>
            <a:miter lim="800000"/>
            <a:headEnd/>
            <a:tailEnd/>
          </a:ln>
        </p:spPr>
        <p:txBody>
          <a:bodyPr vert="horz" wrap="square" lIns="216000" tIns="144000" rIns="216000" bIns="144000" numCol="1" anchor="t" anchorCtr="0" compatLnSpc="1">
            <a:prstTxWarp prst="textNoShape">
              <a:avLst/>
            </a:prstTxWarp>
            <a:sp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de-DE" sz="4000" b="1" smtClean="0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pPr marL="457200" indent="-4572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j-lt"/>
                <a:ea typeface="ＭＳ Ｐゴシック"/>
              </a:rPr>
              <a:t>Root Folder  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j-lt"/>
                <a:ea typeface="ＭＳ Ｐゴシック"/>
              </a:rPr>
              <a:t>Feature Folder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j-lt"/>
                <a:ea typeface="ＭＳ Ｐゴシック"/>
              </a:rPr>
              <a:t>Model Folder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j-lt"/>
                <a:ea typeface="ＭＳ Ｐゴシック"/>
              </a:rPr>
              <a:t>Application Folder</a:t>
            </a:r>
          </a:p>
        </p:txBody>
      </p:sp>
    </p:spTree>
    <p:extLst>
      <p:ext uri="{BB962C8B-B14F-4D97-AF65-F5344CB8AC3E}">
        <p14:creationId xmlns:p14="http://schemas.microsoft.com/office/powerpoint/2010/main" val="2700858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DAF47B-7D32-43C4-9AA9-F6D6157D3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95" y="4907729"/>
            <a:ext cx="1963048" cy="1439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F5C4E9-F1DD-4955-8E21-BA6917633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95" y="1485593"/>
            <a:ext cx="2205521" cy="3422136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1.1 Hardware in Loop Simulation using only CAN</a:t>
            </a:r>
            <a:br>
              <a:rPr lang="en-US" dirty="0"/>
            </a:br>
            <a:r>
              <a:rPr lang="en-US" dirty="0"/>
              <a:t>Folder Structure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070B90-E5B4-4A15-BC16-A882571D5074}"/>
              </a:ext>
            </a:extLst>
          </p:cNvPr>
          <p:cNvSpPr txBox="1"/>
          <p:nvPr/>
        </p:nvSpPr>
        <p:spPr>
          <a:xfrm>
            <a:off x="5020750" y="2781109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Feature Folders with Data Dictionary in </a:t>
            </a: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OpenECU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format inside it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8098A9-94D2-4899-B014-E4B635D8DF87}"/>
              </a:ext>
            </a:extLst>
          </p:cNvPr>
          <p:cNvSpPr txBox="1"/>
          <p:nvPr/>
        </p:nvSpPr>
        <p:spPr>
          <a:xfrm>
            <a:off x="5020753" y="2285828"/>
            <a:ext cx="3662045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Calibration Tables 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6AE62288-6CBF-49CB-916E-CB3148AB2373}"/>
              </a:ext>
            </a:extLst>
          </p:cNvPr>
          <p:cNvSpPr/>
          <p:nvPr/>
        </p:nvSpPr>
        <p:spPr bwMode="auto">
          <a:xfrm>
            <a:off x="2125153" y="1644594"/>
            <a:ext cx="228600" cy="1791835"/>
          </a:xfrm>
          <a:prstGeom prst="rightBrace">
            <a:avLst>
              <a:gd name="adj1" fmla="val 74352"/>
              <a:gd name="adj2" fmla="val 69213"/>
            </a:avLst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50C6AEF-2BFE-4EF2-B2EE-DF95D2076B14}"/>
              </a:ext>
            </a:extLst>
          </p:cNvPr>
          <p:cNvCxnSpPr/>
          <p:nvPr/>
        </p:nvCxnSpPr>
        <p:spPr bwMode="auto">
          <a:xfrm>
            <a:off x="2441575" y="2895600"/>
            <a:ext cx="25146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531164-635B-4619-8011-06E153A79CF8}"/>
              </a:ext>
            </a:extLst>
          </p:cNvPr>
          <p:cNvCxnSpPr/>
          <p:nvPr/>
        </p:nvCxnSpPr>
        <p:spPr bwMode="auto">
          <a:xfrm>
            <a:off x="1950504" y="2438400"/>
            <a:ext cx="29718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Right Brace 15">
            <a:extLst>
              <a:ext uri="{FF2B5EF4-FFF2-40B4-BE49-F238E27FC236}">
                <a16:creationId xmlns:a16="http://schemas.microsoft.com/office/drawing/2014/main" id="{F7B122CA-BC76-4EF9-A0F8-C322C717C3A0}"/>
              </a:ext>
            </a:extLst>
          </p:cNvPr>
          <p:cNvSpPr/>
          <p:nvPr/>
        </p:nvSpPr>
        <p:spPr bwMode="auto">
          <a:xfrm>
            <a:off x="2160868" y="3469057"/>
            <a:ext cx="105254" cy="261296"/>
          </a:xfrm>
          <a:prstGeom prst="rightBrace">
            <a:avLst>
              <a:gd name="adj1" fmla="val 27290"/>
              <a:gd name="adj2" fmla="val 48058"/>
            </a:avLst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</a:endParaRPr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0C5A345D-9C32-4E65-AF31-7A36FD241D5D}"/>
              </a:ext>
            </a:extLst>
          </p:cNvPr>
          <p:cNvSpPr/>
          <p:nvPr/>
        </p:nvSpPr>
        <p:spPr bwMode="auto">
          <a:xfrm>
            <a:off x="2222308" y="6065636"/>
            <a:ext cx="87630" cy="258369"/>
          </a:xfrm>
          <a:prstGeom prst="rightBrace">
            <a:avLst>
              <a:gd name="adj1" fmla="val 27290"/>
              <a:gd name="adj2" fmla="val 44074"/>
            </a:avLst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45BD4B4-9C1C-4AEC-981B-331D1BACB34D}"/>
              </a:ext>
            </a:extLst>
          </p:cNvPr>
          <p:cNvCxnSpPr/>
          <p:nvPr/>
        </p:nvCxnSpPr>
        <p:spPr bwMode="auto">
          <a:xfrm>
            <a:off x="2365375" y="3581400"/>
            <a:ext cx="25908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C4FE2A9-8F2A-44CB-B577-85891C6EE3BF}"/>
              </a:ext>
            </a:extLst>
          </p:cNvPr>
          <p:cNvSpPr txBox="1"/>
          <p:nvPr/>
        </p:nvSpPr>
        <p:spPr>
          <a:xfrm>
            <a:off x="5028580" y="3459474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BMS Internal CAN Database and Excel file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19AA4E7-6802-435A-894C-0853BBDD2D98}"/>
              </a:ext>
            </a:extLst>
          </p:cNvPr>
          <p:cNvCxnSpPr/>
          <p:nvPr/>
        </p:nvCxnSpPr>
        <p:spPr bwMode="auto">
          <a:xfrm>
            <a:off x="2365375" y="6194820"/>
            <a:ext cx="25908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473BD3A-A0D0-4B67-B449-03DD6442B68A}"/>
              </a:ext>
            </a:extLst>
          </p:cNvPr>
          <p:cNvSpPr txBox="1"/>
          <p:nvPr/>
        </p:nvSpPr>
        <p:spPr>
          <a:xfrm>
            <a:off x="5032375" y="6049749"/>
            <a:ext cx="7147863" cy="27425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Vehicle CAN Database and Excel file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EA49F14-D289-4330-AB33-C45BA9CDB878}"/>
              </a:ext>
            </a:extLst>
          </p:cNvPr>
          <p:cNvCxnSpPr/>
          <p:nvPr/>
        </p:nvCxnSpPr>
        <p:spPr bwMode="auto">
          <a:xfrm>
            <a:off x="1580764" y="4114800"/>
            <a:ext cx="334154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8393327-3B23-4EAB-B5FD-D3C09263F246}"/>
              </a:ext>
            </a:extLst>
          </p:cNvPr>
          <p:cNvSpPr txBox="1"/>
          <p:nvPr/>
        </p:nvSpPr>
        <p:spPr>
          <a:xfrm>
            <a:off x="5032375" y="3975503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HiL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Simulink Model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C46433F-1A56-4CCF-9E46-17727D677F0E}"/>
              </a:ext>
            </a:extLst>
          </p:cNvPr>
          <p:cNvCxnSpPr/>
          <p:nvPr/>
        </p:nvCxnSpPr>
        <p:spPr bwMode="auto">
          <a:xfrm>
            <a:off x="1609619" y="4419600"/>
            <a:ext cx="3312685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8E93B67-F47C-4E09-B3B0-4393CCADFECF}"/>
              </a:ext>
            </a:extLst>
          </p:cNvPr>
          <p:cNvSpPr txBox="1"/>
          <p:nvPr/>
        </p:nvSpPr>
        <p:spPr>
          <a:xfrm>
            <a:off x="5014262" y="4249341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OpenECU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required m-file which adds feature folders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1B26293-B674-407F-8DFF-B7C5FE0004E7}"/>
              </a:ext>
            </a:extLst>
          </p:cNvPr>
          <p:cNvCxnSpPr/>
          <p:nvPr/>
        </p:nvCxnSpPr>
        <p:spPr bwMode="auto">
          <a:xfrm>
            <a:off x="1730855" y="5410200"/>
            <a:ext cx="322532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8713E4C-B25C-4AC0-B7B2-01D5D92A0A23}"/>
              </a:ext>
            </a:extLst>
          </p:cNvPr>
          <p:cNvSpPr txBox="1"/>
          <p:nvPr/>
        </p:nvSpPr>
        <p:spPr>
          <a:xfrm>
            <a:off x="5028580" y="5270903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OpenECU</a:t>
            </a:r>
            <a:r>
              <a:rPr lang="en-US" sz="14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required file which holds all the allowed units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6EEFB50-0902-438C-AD47-6DEF7514AF7F}"/>
              </a:ext>
            </a:extLst>
          </p:cNvPr>
          <p:cNvCxnSpPr/>
          <p:nvPr/>
        </p:nvCxnSpPr>
        <p:spPr bwMode="auto">
          <a:xfrm>
            <a:off x="1648952" y="5562600"/>
            <a:ext cx="3313034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34A694B-C6E9-4DE6-9A0A-8BCFEFFBB411}"/>
              </a:ext>
            </a:extLst>
          </p:cNvPr>
          <p:cNvSpPr txBox="1"/>
          <p:nvPr/>
        </p:nvSpPr>
        <p:spPr>
          <a:xfrm>
            <a:off x="5028580" y="5451307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Model Configuration for Embedded Coder. All Simulink models use this config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38758F5-2385-432A-B99A-C453441917A2}"/>
              </a:ext>
            </a:extLst>
          </p:cNvPr>
          <p:cNvCxnSpPr/>
          <p:nvPr/>
        </p:nvCxnSpPr>
        <p:spPr bwMode="auto">
          <a:xfrm>
            <a:off x="1730855" y="5715273"/>
            <a:ext cx="3231131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FC8A999-3BC5-4BC2-93EF-C559AF829A6A}"/>
              </a:ext>
            </a:extLst>
          </p:cNvPr>
          <p:cNvSpPr txBox="1"/>
          <p:nvPr/>
        </p:nvSpPr>
        <p:spPr>
          <a:xfrm>
            <a:off x="5020753" y="5622425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PiSnoop</a:t>
            </a:r>
            <a:r>
              <a:rPr lang="en-US" sz="14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Project for Hardware in Loop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AB0B4A8-94D8-48A7-9A01-4A9D9FF77F72}"/>
              </a:ext>
            </a:extLst>
          </p:cNvPr>
          <p:cNvCxnSpPr/>
          <p:nvPr/>
        </p:nvCxnSpPr>
        <p:spPr bwMode="auto">
          <a:xfrm>
            <a:off x="1950504" y="5867400"/>
            <a:ext cx="3011482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F6B405E-1A29-40CC-A373-39DA516E8D0A}"/>
              </a:ext>
            </a:extLst>
          </p:cNvPr>
          <p:cNvSpPr txBox="1"/>
          <p:nvPr/>
        </p:nvSpPr>
        <p:spPr>
          <a:xfrm>
            <a:off x="5020747" y="5775212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m-script to load calibration tables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6779EB2-7D04-433F-A463-D609921185B2}"/>
              </a:ext>
            </a:extLst>
          </p:cNvPr>
          <p:cNvCxnSpPr/>
          <p:nvPr/>
        </p:nvCxnSpPr>
        <p:spPr bwMode="auto">
          <a:xfrm>
            <a:off x="2833616" y="1981200"/>
            <a:ext cx="2122559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DDAFCB7-124B-4F43-B5DD-79A5E7B6691B}"/>
              </a:ext>
            </a:extLst>
          </p:cNvPr>
          <p:cNvSpPr txBox="1"/>
          <p:nvPr/>
        </p:nvSpPr>
        <p:spPr>
          <a:xfrm>
            <a:off x="5032374" y="1846438"/>
            <a:ext cx="3662045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Embedded Coder build files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6205E5D-D09B-4C7D-B819-DD3F957BC0CD}"/>
              </a:ext>
            </a:extLst>
          </p:cNvPr>
          <p:cNvCxnSpPr/>
          <p:nvPr/>
        </p:nvCxnSpPr>
        <p:spPr bwMode="auto">
          <a:xfrm>
            <a:off x="2125153" y="4574826"/>
            <a:ext cx="2797151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C97DDBB-5EB2-448D-8C4B-FF6ECD49258C}"/>
              </a:ext>
            </a:extLst>
          </p:cNvPr>
          <p:cNvSpPr txBox="1"/>
          <p:nvPr/>
        </p:nvSpPr>
        <p:spPr>
          <a:xfrm>
            <a:off x="5014263" y="4459845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Hex file to be used in </a:t>
            </a: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PiSnoop</a:t>
            </a: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D55C2D9-79A1-4FAC-887E-659B5A100BAC}"/>
              </a:ext>
            </a:extLst>
          </p:cNvPr>
          <p:cNvCxnSpPr/>
          <p:nvPr/>
        </p:nvCxnSpPr>
        <p:spPr bwMode="auto">
          <a:xfrm>
            <a:off x="2057669" y="4989250"/>
            <a:ext cx="2864635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EBDD090-8AEC-455E-B5E2-7F71570B22F0}"/>
              </a:ext>
            </a:extLst>
          </p:cNvPr>
          <p:cNvSpPr txBox="1"/>
          <p:nvPr/>
        </p:nvSpPr>
        <p:spPr>
          <a:xfrm>
            <a:off x="5027621" y="4849953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.a2l file to be used in </a:t>
            </a: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PiSnoop</a:t>
            </a: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400548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CA22176-3604-41FE-A6D5-96ED8E359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834" y="1439999"/>
            <a:ext cx="2818967" cy="2861679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1.2 Hardware in Loop Simulation using only CAN</a:t>
            </a:r>
            <a:br>
              <a:rPr lang="en-US" dirty="0"/>
            </a:br>
            <a:r>
              <a:rPr lang="en-US" dirty="0"/>
              <a:t>Open Loop Data Send Folder Structure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9A944E-1A2D-4A5E-AFD8-DB26B949F950}"/>
              </a:ext>
            </a:extLst>
          </p:cNvPr>
          <p:cNvSpPr txBox="1"/>
          <p:nvPr/>
        </p:nvSpPr>
        <p:spPr>
          <a:xfrm>
            <a:off x="5020751" y="1701700"/>
            <a:ext cx="3888422" cy="2695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Calibration Files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50C6AEF-2BFE-4EF2-B2EE-DF95D2076B14}"/>
              </a:ext>
            </a:extLst>
          </p:cNvPr>
          <p:cNvCxnSpPr/>
          <p:nvPr/>
        </p:nvCxnSpPr>
        <p:spPr bwMode="auto">
          <a:xfrm>
            <a:off x="1937482" y="2971800"/>
            <a:ext cx="3018693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E531164-635B-4619-8011-06E153A79CF8}"/>
              </a:ext>
            </a:extLst>
          </p:cNvPr>
          <p:cNvCxnSpPr/>
          <p:nvPr/>
        </p:nvCxnSpPr>
        <p:spPr bwMode="auto">
          <a:xfrm>
            <a:off x="1759334" y="1828800"/>
            <a:ext cx="3196841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45BD4B4-9C1C-4AEC-981B-331D1BACB34D}"/>
              </a:ext>
            </a:extLst>
          </p:cNvPr>
          <p:cNvCxnSpPr/>
          <p:nvPr/>
        </p:nvCxnSpPr>
        <p:spPr bwMode="auto">
          <a:xfrm>
            <a:off x="2179416" y="3964619"/>
            <a:ext cx="2776759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C4FE2A9-8F2A-44CB-B577-85891C6EE3BF}"/>
              </a:ext>
            </a:extLst>
          </p:cNvPr>
          <p:cNvSpPr txBox="1"/>
          <p:nvPr/>
        </p:nvSpPr>
        <p:spPr>
          <a:xfrm>
            <a:off x="5020751" y="3628046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m-file to initialize the Simulink model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EA49F14-D289-4330-AB33-C45BA9CDB878}"/>
              </a:ext>
            </a:extLst>
          </p:cNvPr>
          <p:cNvCxnSpPr/>
          <p:nvPr/>
        </p:nvCxnSpPr>
        <p:spPr bwMode="auto">
          <a:xfrm>
            <a:off x="1962064" y="4245006"/>
            <a:ext cx="2994111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774F192-F276-4F7A-AFA5-DF34A97E7C23}"/>
              </a:ext>
            </a:extLst>
          </p:cNvPr>
          <p:cNvSpPr txBox="1"/>
          <p:nvPr/>
        </p:nvSpPr>
        <p:spPr>
          <a:xfrm>
            <a:off x="5020751" y="1946097"/>
            <a:ext cx="4202624" cy="2695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Build files related to accelerated build of model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68B09BC-BCEB-4920-8E20-E86D84FC8E8D}"/>
              </a:ext>
            </a:extLst>
          </p:cNvPr>
          <p:cNvCxnSpPr/>
          <p:nvPr/>
        </p:nvCxnSpPr>
        <p:spPr bwMode="auto">
          <a:xfrm>
            <a:off x="2542404" y="2045195"/>
            <a:ext cx="2413771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CBA06FF-42C9-42FE-9E24-51B1DE8F35AF}"/>
              </a:ext>
            </a:extLst>
          </p:cNvPr>
          <p:cNvSpPr txBox="1"/>
          <p:nvPr/>
        </p:nvSpPr>
        <p:spPr>
          <a:xfrm>
            <a:off x="5023405" y="2416546"/>
            <a:ext cx="3888422" cy="2695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Saved Test Cases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43171C3-81ED-4748-BB09-0981B3200F7C}"/>
              </a:ext>
            </a:extLst>
          </p:cNvPr>
          <p:cNvCxnSpPr/>
          <p:nvPr/>
        </p:nvCxnSpPr>
        <p:spPr bwMode="auto">
          <a:xfrm>
            <a:off x="1819358" y="2540966"/>
            <a:ext cx="3136817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FE182C8-5438-4DB3-AC2A-A88A7DCD15DC}"/>
              </a:ext>
            </a:extLst>
          </p:cNvPr>
          <p:cNvCxnSpPr/>
          <p:nvPr/>
        </p:nvCxnSpPr>
        <p:spPr bwMode="auto">
          <a:xfrm>
            <a:off x="1894930" y="2780204"/>
            <a:ext cx="3061245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1BBEC8AF-2FEE-44F5-B11D-EA0C1733ED7A}"/>
              </a:ext>
            </a:extLst>
          </p:cNvPr>
          <p:cNvSpPr txBox="1"/>
          <p:nvPr/>
        </p:nvSpPr>
        <p:spPr>
          <a:xfrm>
            <a:off x="5033331" y="2652327"/>
            <a:ext cx="3888422" cy="2695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BMS Internal CAN database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8FF3C8D-7833-461F-9000-96C30C3899B6}"/>
              </a:ext>
            </a:extLst>
          </p:cNvPr>
          <p:cNvCxnSpPr/>
          <p:nvPr/>
        </p:nvCxnSpPr>
        <p:spPr bwMode="auto">
          <a:xfrm>
            <a:off x="2133544" y="3200400"/>
            <a:ext cx="2822631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3620882C-0F50-4925-94EF-E79F69640DCD}"/>
              </a:ext>
            </a:extLst>
          </p:cNvPr>
          <p:cNvSpPr txBox="1"/>
          <p:nvPr/>
        </p:nvSpPr>
        <p:spPr>
          <a:xfrm>
            <a:off x="5030062" y="2888530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m-file to load calibration files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ADC04E6-0D28-4A2F-BA9E-9D543E126BDC}"/>
              </a:ext>
            </a:extLst>
          </p:cNvPr>
          <p:cNvCxnSpPr/>
          <p:nvPr/>
        </p:nvCxnSpPr>
        <p:spPr bwMode="auto">
          <a:xfrm>
            <a:off x="2821035" y="3431219"/>
            <a:ext cx="213514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F859CAE9-E0A4-4675-895B-DA6B7860E9FC}"/>
              </a:ext>
            </a:extLst>
          </p:cNvPr>
          <p:cNvSpPr txBox="1"/>
          <p:nvPr/>
        </p:nvSpPr>
        <p:spPr>
          <a:xfrm>
            <a:off x="5022446" y="3123104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Simulink file to send/receive data to </a:t>
            </a:r>
            <a:r>
              <a:rPr lang="en-US" sz="14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PiInnovo</a:t>
            </a:r>
            <a:r>
              <a:rPr lang="en-US" sz="14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M110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71D80B2-99C5-48D9-95A7-63B8FE391561}"/>
              </a:ext>
            </a:extLst>
          </p:cNvPr>
          <p:cNvCxnSpPr/>
          <p:nvPr/>
        </p:nvCxnSpPr>
        <p:spPr bwMode="auto">
          <a:xfrm>
            <a:off x="2971896" y="3733800"/>
            <a:ext cx="1984279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D4C11192-2992-4CEF-AA88-69913DE6070C}"/>
              </a:ext>
            </a:extLst>
          </p:cNvPr>
          <p:cNvSpPr txBox="1"/>
          <p:nvPr/>
        </p:nvSpPr>
        <p:spPr>
          <a:xfrm>
            <a:off x="5035766" y="3346013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Mex file on building the model in Accelerated mode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35EF4A3-2BB2-4B4C-A4A2-4AB322EAEEF9}"/>
              </a:ext>
            </a:extLst>
          </p:cNvPr>
          <p:cNvSpPr txBox="1"/>
          <p:nvPr/>
        </p:nvSpPr>
        <p:spPr>
          <a:xfrm>
            <a:off x="5035766" y="4142420"/>
            <a:ext cx="3888422" cy="2695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Vehicle CAN database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AD0610E-96F2-46D6-B947-3DFEEFAD92AE}"/>
              </a:ext>
            </a:extLst>
          </p:cNvPr>
          <p:cNvSpPr txBox="1"/>
          <p:nvPr/>
        </p:nvSpPr>
        <p:spPr>
          <a:xfrm>
            <a:off x="5016528" y="3850955"/>
            <a:ext cx="7165975" cy="27859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m-file to run test cases in a loop indefinitely</a:t>
            </a:r>
          </a:p>
        </p:txBody>
      </p:sp>
    </p:spTree>
    <p:extLst>
      <p:ext uri="{BB962C8B-B14F-4D97-AF65-F5344CB8AC3E}">
        <p14:creationId xmlns:p14="http://schemas.microsoft.com/office/powerpoint/2010/main" val="22940951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2.1 Hardware in Loop Simulation using only CAN</a:t>
            </a:r>
            <a:br>
              <a:rPr lang="en-US" dirty="0"/>
            </a:br>
            <a:r>
              <a:rPr lang="en-US" dirty="0"/>
              <a:t>Simulation Setup : </a:t>
            </a:r>
            <a:r>
              <a:rPr lang="en-US" b="0" dirty="0"/>
              <a:t>Not needed as model is already built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985F74-FA0B-4765-9A68-DEF27F449260}"/>
              </a:ext>
            </a:extLst>
          </p:cNvPr>
          <p:cNvSpPr txBox="1"/>
          <p:nvPr/>
        </p:nvSpPr>
        <p:spPr>
          <a:xfrm>
            <a:off x="688975" y="1439999"/>
            <a:ext cx="10972800" cy="49608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Run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add_features_to_path.m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in the root folder. This will add all the features to the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path.</a:t>
            </a: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Hardware block diagram is shown in the final report and is also available in the documents folder. Setup the hardware according to it and pin-mapping present in the documents.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BMShil.mdl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’. This will also load all the data dictionaries and calibration tables.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Incase data dictionaries and calibration tables are to be loaded again, then there 2 block in the model which can be double clicked to load respective data.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This model has all input/output blocks for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PiInnovo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along with BMS controller with model referenced features.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Hit ‘</a:t>
            </a:r>
            <a:r>
              <a:rPr lang="en-US" dirty="0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Build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to generate the ‘.hex’ and ‘.a2l’ file. ‘.hex’ is the binary file which will be updated to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PiInnovo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M110 and ‘.a2l’ is used to monitor signals and change calibration if needed.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33D78A-2227-4429-B223-B3373703C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375" y="3810000"/>
            <a:ext cx="2581275" cy="631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6641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2.2 Hardware in Loop Simulation using only CAN</a:t>
            </a:r>
            <a:br>
              <a:rPr lang="en-US" dirty="0"/>
            </a:br>
            <a:r>
              <a:rPr lang="en-US" dirty="0"/>
              <a:t>Open Loop Data Send Simulation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985F74-FA0B-4765-9A68-DEF27F449260}"/>
              </a:ext>
            </a:extLst>
          </p:cNvPr>
          <p:cNvSpPr txBox="1"/>
          <p:nvPr/>
        </p:nvSpPr>
        <p:spPr>
          <a:xfrm>
            <a:off x="688975" y="1440000"/>
            <a:ext cx="10972800" cy="183660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This Simulink model will send and receive data from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PiInnovo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M110. Make sure the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Kvaser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CAN is connected to the computer. Open a new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Session for this model.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OL_HiLData.slx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Compile the model ‘Ctrl + D’ to make sure no files are missing.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03898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3.1 Hardware in Loop Simulation using only CAN</a:t>
            </a:r>
            <a:br>
              <a:rPr lang="en-US" dirty="0"/>
            </a:br>
            <a:r>
              <a:rPr lang="en-US" dirty="0"/>
              <a:t>Simulation Initialization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985F74-FA0B-4765-9A68-DEF27F449260}"/>
              </a:ext>
            </a:extLst>
          </p:cNvPr>
          <p:cNvSpPr txBox="1"/>
          <p:nvPr/>
        </p:nvSpPr>
        <p:spPr>
          <a:xfrm>
            <a:off x="688975" y="1439999"/>
            <a:ext cx="10972800" cy="49608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PiSnoop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software.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Open ‘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HILSnoop.snw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project.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Click ‘</a:t>
            </a:r>
            <a:r>
              <a:rPr lang="en-US" dirty="0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Activate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in CAN1 block as shown. On successful connection the block will show ‘Online’</a:t>
            </a:r>
            <a:b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71274E-22D6-4958-827D-7C339E26C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974" y="3112872"/>
            <a:ext cx="6095269" cy="26783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5DA247-3AEA-40A9-8AB6-D3C84B868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6241" y="3581400"/>
            <a:ext cx="4115533" cy="181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515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3.2 Hardware in Loop Simulation using only CAN</a:t>
            </a:r>
            <a:br>
              <a:rPr lang="en-US" dirty="0"/>
            </a:br>
            <a:r>
              <a:rPr lang="en-US" dirty="0"/>
              <a:t>Simulation Initialization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985F74-FA0B-4765-9A68-DEF27F449260}"/>
              </a:ext>
            </a:extLst>
          </p:cNvPr>
          <p:cNvSpPr txBox="1"/>
          <p:nvPr/>
        </p:nvSpPr>
        <p:spPr>
          <a:xfrm>
            <a:off x="688975" y="1439999"/>
            <a:ext cx="10972800" cy="49608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arenR" startAt="4"/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Make sure the files are same as shown in ECU1 block.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 startAt="4"/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800100" lvl="1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 startAt="4"/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arenR" startAt="5"/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Click ‘</a:t>
            </a:r>
            <a:r>
              <a:rPr lang="en-US" sz="1600" dirty="0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Load and Flash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’ button as shown to upload the code to </a:t>
            </a:r>
            <a:r>
              <a:rPr lang="en-US" sz="1600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PiInnovo</a:t>
            </a: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M110. Wait for the flashing process to complete.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arenR" startAt="5"/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Once the pop-up comes up go ‘Offline’ and ‘Deactivate’ CAN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+mj-lt"/>
              <a:buAutoNum type="arabicParenR" startAt="5"/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 startAt="5"/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 startAt="5"/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 startAt="5"/>
            </a:pPr>
            <a:endParaRPr lang="en-US" sz="1600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 startAt="5"/>
            </a:pPr>
            <a:endParaRPr lang="en-US" sz="16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328833-8038-48FB-BBB4-B4C3CBF75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975" y="1690821"/>
            <a:ext cx="4038600" cy="37969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1C13AF-15FF-4D43-8B00-AFF6A52AEEE9}"/>
              </a:ext>
            </a:extLst>
          </p:cNvPr>
          <p:cNvSpPr/>
          <p:nvPr/>
        </p:nvSpPr>
        <p:spPr bwMode="auto">
          <a:xfrm>
            <a:off x="2212975" y="2879999"/>
            <a:ext cx="4038600" cy="54900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556B45-1EE0-4B1C-94CB-673B49D9AD27}"/>
              </a:ext>
            </a:extLst>
          </p:cNvPr>
          <p:cNvSpPr/>
          <p:nvPr/>
        </p:nvSpPr>
        <p:spPr bwMode="auto">
          <a:xfrm>
            <a:off x="2517775" y="1828800"/>
            <a:ext cx="457200" cy="60960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6F6BFD-F412-4529-B6DE-1ED7005871A0}"/>
              </a:ext>
            </a:extLst>
          </p:cNvPr>
          <p:cNvCxnSpPr>
            <a:cxnSpLocks/>
          </p:cNvCxnSpPr>
          <p:nvPr/>
        </p:nvCxnSpPr>
        <p:spPr bwMode="auto">
          <a:xfrm>
            <a:off x="1450975" y="2133600"/>
            <a:ext cx="1066800" cy="0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026811E-C687-4C8A-8EF6-06B46452D09F}"/>
              </a:ext>
            </a:extLst>
          </p:cNvPr>
          <p:cNvSpPr txBox="1"/>
          <p:nvPr/>
        </p:nvSpPr>
        <p:spPr>
          <a:xfrm>
            <a:off x="498475" y="1981200"/>
            <a:ext cx="990600" cy="6096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Load and Flash</a:t>
            </a:r>
          </a:p>
        </p:txBody>
      </p:sp>
    </p:spTree>
    <p:extLst>
      <p:ext uri="{BB962C8B-B14F-4D97-AF65-F5344CB8AC3E}">
        <p14:creationId xmlns:p14="http://schemas.microsoft.com/office/powerpoint/2010/main" val="7625376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4 Hardware in Loop Simulation using only CAN</a:t>
            </a:r>
            <a:br>
              <a:rPr lang="en-US" dirty="0"/>
            </a:br>
            <a:r>
              <a:rPr lang="en-US" dirty="0"/>
              <a:t>Running Simulation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985F74-FA0B-4765-9A68-DEF27F449260}"/>
              </a:ext>
            </a:extLst>
          </p:cNvPr>
          <p:cNvSpPr txBox="1"/>
          <p:nvPr/>
        </p:nvSpPr>
        <p:spPr>
          <a:xfrm>
            <a:off x="688975" y="1439999"/>
            <a:ext cx="10972800" cy="49608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Switch off ECU after flashing is complete and switch it ON. [Power Supply]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Run the </a:t>
            </a:r>
            <a:r>
              <a:rPr lang="en-US" dirty="0" err="1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run_test_cases.m</a:t>
            </a:r>
            <a:r>
              <a:rPr lang="en-US" dirty="0">
                <a:solidFill>
                  <a:schemeClr val="accent3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to send the data to M110. When the Simulation starts a scope with 8 graphs will open as shown below.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To stop, hit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Ctrl+C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in </a:t>
            </a:r>
            <a:r>
              <a:rPr lang="en-US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command window. 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Tx/>
              <a:buAutoNum type="arabicParenR"/>
            </a:pPr>
            <a:endParaRPr lang="en-US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AutoNum type="arabicParenR"/>
            </a:pPr>
            <a:endParaRPr lang="en-US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8DF385-5CF6-4420-B2F0-EA7C3E4E5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375" y="3429000"/>
            <a:ext cx="7032239" cy="329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103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1. Folder Structure Explanation</a:t>
            </a:r>
            <a:br>
              <a:rPr lang="en-US" dirty="0"/>
            </a:br>
            <a:r>
              <a:rPr lang="en-US" dirty="0"/>
              <a:t>Root Folder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6787DB-C173-47BA-A414-ABBB8ADBB5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612775" y="1445918"/>
            <a:ext cx="2893377" cy="441897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599529C-C268-49B2-B4B9-4AB0E078E81D}"/>
              </a:ext>
            </a:extLst>
          </p:cNvPr>
          <p:cNvCxnSpPr/>
          <p:nvPr/>
        </p:nvCxnSpPr>
        <p:spPr bwMode="auto">
          <a:xfrm>
            <a:off x="2591753" y="1657165"/>
            <a:ext cx="28194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DB9349-C895-4499-BB85-2B04F97BD91F}"/>
              </a:ext>
            </a:extLst>
          </p:cNvPr>
          <p:cNvCxnSpPr/>
          <p:nvPr/>
        </p:nvCxnSpPr>
        <p:spPr bwMode="auto">
          <a:xfrm>
            <a:off x="2744153" y="1905000"/>
            <a:ext cx="26670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7A54FB-0E0C-4230-9497-CB1023B7634E}"/>
              </a:ext>
            </a:extLst>
          </p:cNvPr>
          <p:cNvCxnSpPr/>
          <p:nvPr/>
        </p:nvCxnSpPr>
        <p:spPr bwMode="auto">
          <a:xfrm>
            <a:off x="3048953" y="2209800"/>
            <a:ext cx="23622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DAA84C7-AE46-42AD-A456-F5DCEDB1E9F3}"/>
              </a:ext>
            </a:extLst>
          </p:cNvPr>
          <p:cNvCxnSpPr/>
          <p:nvPr/>
        </p:nvCxnSpPr>
        <p:spPr bwMode="auto">
          <a:xfrm>
            <a:off x="1753553" y="2514600"/>
            <a:ext cx="36576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EE57AC7-E993-43FF-85E7-35FE862D3608}"/>
              </a:ext>
            </a:extLst>
          </p:cNvPr>
          <p:cNvCxnSpPr/>
          <p:nvPr/>
        </p:nvCxnSpPr>
        <p:spPr bwMode="auto">
          <a:xfrm>
            <a:off x="1601153" y="2819400"/>
            <a:ext cx="38100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5D8BB66-448B-4D40-A921-805D330EE01F}"/>
              </a:ext>
            </a:extLst>
          </p:cNvPr>
          <p:cNvCxnSpPr/>
          <p:nvPr/>
        </p:nvCxnSpPr>
        <p:spPr bwMode="auto">
          <a:xfrm>
            <a:off x="1601152" y="3124200"/>
            <a:ext cx="38100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2F2F5EE-6630-49CF-AB5D-AAF0605E7314}"/>
              </a:ext>
            </a:extLst>
          </p:cNvPr>
          <p:cNvCxnSpPr/>
          <p:nvPr/>
        </p:nvCxnSpPr>
        <p:spPr bwMode="auto">
          <a:xfrm>
            <a:off x="1524953" y="3429000"/>
            <a:ext cx="38861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EAB3671-43A7-42A9-B2DA-9278CC7CCD7A}"/>
              </a:ext>
            </a:extLst>
          </p:cNvPr>
          <p:cNvCxnSpPr/>
          <p:nvPr/>
        </p:nvCxnSpPr>
        <p:spPr bwMode="auto">
          <a:xfrm>
            <a:off x="1524953" y="3657600"/>
            <a:ext cx="38862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4694DAC-8095-4265-8906-B35161934B99}"/>
              </a:ext>
            </a:extLst>
          </p:cNvPr>
          <p:cNvCxnSpPr/>
          <p:nvPr/>
        </p:nvCxnSpPr>
        <p:spPr bwMode="auto">
          <a:xfrm>
            <a:off x="1524953" y="3962400"/>
            <a:ext cx="38862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07F1D4F-A3D3-4DFF-AE1D-D5429365AA4F}"/>
              </a:ext>
            </a:extLst>
          </p:cNvPr>
          <p:cNvCxnSpPr/>
          <p:nvPr/>
        </p:nvCxnSpPr>
        <p:spPr bwMode="auto">
          <a:xfrm>
            <a:off x="3048953" y="4267200"/>
            <a:ext cx="23621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41941EF-1EA3-4294-BC63-AF6566A4AEF2}"/>
              </a:ext>
            </a:extLst>
          </p:cNvPr>
          <p:cNvCxnSpPr/>
          <p:nvPr/>
        </p:nvCxnSpPr>
        <p:spPr bwMode="auto">
          <a:xfrm>
            <a:off x="1601153" y="4572000"/>
            <a:ext cx="38100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0F80606-C296-4B09-8DBA-89EAAC56152C}"/>
              </a:ext>
            </a:extLst>
          </p:cNvPr>
          <p:cNvCxnSpPr/>
          <p:nvPr/>
        </p:nvCxnSpPr>
        <p:spPr bwMode="auto">
          <a:xfrm>
            <a:off x="1601153" y="4876800"/>
            <a:ext cx="38100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A185906-40EC-42D2-8F5C-4197BB78BCF8}"/>
              </a:ext>
            </a:extLst>
          </p:cNvPr>
          <p:cNvCxnSpPr/>
          <p:nvPr/>
        </p:nvCxnSpPr>
        <p:spPr bwMode="auto">
          <a:xfrm>
            <a:off x="1601153" y="5105400"/>
            <a:ext cx="38100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9BE6219-FDE7-4695-A19D-F35529E57266}"/>
              </a:ext>
            </a:extLst>
          </p:cNvPr>
          <p:cNvCxnSpPr/>
          <p:nvPr/>
        </p:nvCxnSpPr>
        <p:spPr bwMode="auto">
          <a:xfrm>
            <a:off x="2286953" y="5410200"/>
            <a:ext cx="31241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68FD7AA-0F7D-4C0E-BB7D-845097818359}"/>
              </a:ext>
            </a:extLst>
          </p:cNvPr>
          <p:cNvCxnSpPr/>
          <p:nvPr/>
        </p:nvCxnSpPr>
        <p:spPr bwMode="auto">
          <a:xfrm>
            <a:off x="3353753" y="5715000"/>
            <a:ext cx="20574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B4070B90-E5B4-4A15-BC16-A882571D5074}"/>
              </a:ext>
            </a:extLst>
          </p:cNvPr>
          <p:cNvSpPr txBox="1"/>
          <p:nvPr/>
        </p:nvSpPr>
        <p:spPr>
          <a:xfrm>
            <a:off x="5485130" y="1518240"/>
            <a:ext cx="2974023" cy="2343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Amesim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Battery Model [Model]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AC7774-6C94-4564-9D92-D22FEA5EC7A6}"/>
              </a:ext>
            </a:extLst>
          </p:cNvPr>
          <p:cNvSpPr txBox="1"/>
          <p:nvPr/>
        </p:nvSpPr>
        <p:spPr>
          <a:xfrm>
            <a:off x="5485130" y="1787844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Closed Loop Harness [Application]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8098A9-94D2-4899-B014-E4B635D8DF87}"/>
              </a:ext>
            </a:extLst>
          </p:cNvPr>
          <p:cNvSpPr txBox="1"/>
          <p:nvPr/>
        </p:nvSpPr>
        <p:spPr>
          <a:xfrm>
            <a:off x="5485130" y="2074349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 Loop Harness [Application]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97F256E-FF11-4FBD-B4C7-0B56117014D6}"/>
              </a:ext>
            </a:extLst>
          </p:cNvPr>
          <p:cNvSpPr txBox="1"/>
          <p:nvPr/>
        </p:nvSpPr>
        <p:spPr>
          <a:xfrm>
            <a:off x="5485129" y="2379838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Battery Mode [Feature]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E34CBD-B8B1-4CCD-A594-292B99E91C73}"/>
              </a:ext>
            </a:extLst>
          </p:cNvPr>
          <p:cNvSpPr txBox="1"/>
          <p:nvPr/>
        </p:nvSpPr>
        <p:spPr>
          <a:xfrm>
            <a:off x="5485130" y="2692390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Battery State Control [Feature]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4D10200-BBEB-4B6F-9ED1-6B686E2F39D3}"/>
              </a:ext>
            </a:extLst>
          </p:cNvPr>
          <p:cNvSpPr txBox="1"/>
          <p:nvPr/>
        </p:nvSpPr>
        <p:spPr>
          <a:xfrm>
            <a:off x="5485130" y="3003176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Battery Thermal Control [Feature]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6A038D7-8102-4F24-845C-59336E6DAF98}"/>
              </a:ext>
            </a:extLst>
          </p:cNvPr>
          <p:cNvSpPr txBox="1"/>
          <p:nvPr/>
        </p:nvSpPr>
        <p:spPr>
          <a:xfrm>
            <a:off x="5485128" y="3279241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Cell Balancing [Feature]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C50D3DC-2D9A-449D-99E2-6F0BE66F7EFA}"/>
              </a:ext>
            </a:extLst>
          </p:cNvPr>
          <p:cNvSpPr txBox="1"/>
          <p:nvPr/>
        </p:nvSpPr>
        <p:spPr>
          <a:xfrm>
            <a:off x="5485130" y="3522838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Contactor Control [Feature]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CE976D2-B922-47D0-B176-D00A4EB4B758}"/>
              </a:ext>
            </a:extLst>
          </p:cNvPr>
          <p:cNvSpPr txBox="1"/>
          <p:nvPr/>
        </p:nvSpPr>
        <p:spPr>
          <a:xfrm>
            <a:off x="5485126" y="4120364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 Loop Data Send [Application]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EC75A4F-F01A-4612-BC21-B88806A8B9CB}"/>
              </a:ext>
            </a:extLst>
          </p:cNvPr>
          <p:cNvSpPr txBox="1"/>
          <p:nvPr/>
        </p:nvSpPr>
        <p:spPr>
          <a:xfrm>
            <a:off x="5485127" y="4437238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State of Charge [Feature]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045D317-3FEE-49E1-BA56-3B9E586EF506}"/>
              </a:ext>
            </a:extLst>
          </p:cNvPr>
          <p:cNvSpPr txBox="1"/>
          <p:nvPr/>
        </p:nvSpPr>
        <p:spPr>
          <a:xfrm>
            <a:off x="5485130" y="3821601"/>
            <a:ext cx="37360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Hardware in Loop Harness [Application]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9A5D1A-7A63-47F3-9D02-20F5F6B346BE}"/>
              </a:ext>
            </a:extLst>
          </p:cNvPr>
          <p:cNvSpPr txBox="1"/>
          <p:nvPr/>
        </p:nvSpPr>
        <p:spPr>
          <a:xfrm>
            <a:off x="5485125" y="4742038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State of Health [Feature]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D6B01EC-215D-4503-AF5F-02D72A98A68D}"/>
              </a:ext>
            </a:extLst>
          </p:cNvPr>
          <p:cNvSpPr txBox="1"/>
          <p:nvPr/>
        </p:nvSpPr>
        <p:spPr>
          <a:xfrm>
            <a:off x="5485130" y="4992177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State of Power [Feature]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AB1B35D-6A4B-477E-88D6-1A666573D5EE}"/>
              </a:ext>
            </a:extLst>
          </p:cNvPr>
          <p:cNvSpPr txBox="1"/>
          <p:nvPr/>
        </p:nvSpPr>
        <p:spPr>
          <a:xfrm>
            <a:off x="5484018" y="5277594"/>
            <a:ext cx="4575335" cy="26952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Voltage, Current and Thermal Monitoring [Feature]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31244C3-70B2-4A3F-9EED-7920FA23D9E6}"/>
              </a:ext>
            </a:extLst>
          </p:cNvPr>
          <p:cNvSpPr txBox="1"/>
          <p:nvPr/>
        </p:nvSpPr>
        <p:spPr>
          <a:xfrm>
            <a:off x="5484018" y="5587490"/>
            <a:ext cx="4422935" cy="2450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Script to add features to </a:t>
            </a:r>
            <a:r>
              <a:rPr lang="en-US" sz="16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Matlab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path [Script]</a:t>
            </a:r>
          </a:p>
        </p:txBody>
      </p:sp>
    </p:spTree>
    <p:extLst>
      <p:ext uri="{BB962C8B-B14F-4D97-AF65-F5344CB8AC3E}">
        <p14:creationId xmlns:p14="http://schemas.microsoft.com/office/powerpoint/2010/main" val="160601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BB12802-AC77-46D8-B7CA-4BA13CFEE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97" y="1457325"/>
            <a:ext cx="2550478" cy="4830778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Folder Structure Explanation </a:t>
            </a:r>
            <a:br>
              <a:rPr lang="en-US" dirty="0"/>
            </a:br>
            <a:r>
              <a:rPr lang="en-US" dirty="0"/>
              <a:t>Feature Folder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599529C-C268-49B2-B4B9-4AB0E078E81D}"/>
              </a:ext>
            </a:extLst>
          </p:cNvPr>
          <p:cNvCxnSpPr/>
          <p:nvPr/>
        </p:nvCxnSpPr>
        <p:spPr bwMode="auto">
          <a:xfrm>
            <a:off x="1831975" y="1600200"/>
            <a:ext cx="32003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DB9349-C895-4499-BB85-2B04F97BD91F}"/>
              </a:ext>
            </a:extLst>
          </p:cNvPr>
          <p:cNvCxnSpPr/>
          <p:nvPr/>
        </p:nvCxnSpPr>
        <p:spPr bwMode="auto">
          <a:xfrm>
            <a:off x="2517775" y="2044640"/>
            <a:ext cx="25145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7A54FB-0E0C-4230-9497-CB1023B7634E}"/>
              </a:ext>
            </a:extLst>
          </p:cNvPr>
          <p:cNvCxnSpPr/>
          <p:nvPr/>
        </p:nvCxnSpPr>
        <p:spPr bwMode="auto">
          <a:xfrm>
            <a:off x="1984375" y="2286000"/>
            <a:ext cx="30479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DAA84C7-AE46-42AD-A456-F5DCEDB1E9F3}"/>
              </a:ext>
            </a:extLst>
          </p:cNvPr>
          <p:cNvCxnSpPr/>
          <p:nvPr/>
        </p:nvCxnSpPr>
        <p:spPr bwMode="auto">
          <a:xfrm>
            <a:off x="1984375" y="2514600"/>
            <a:ext cx="30479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EE57AC7-E993-43FF-85E7-35FE862D3608}"/>
              </a:ext>
            </a:extLst>
          </p:cNvPr>
          <p:cNvCxnSpPr/>
          <p:nvPr/>
        </p:nvCxnSpPr>
        <p:spPr bwMode="auto">
          <a:xfrm>
            <a:off x="2441575" y="2778711"/>
            <a:ext cx="25907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5D8BB66-448B-4D40-A921-805D330EE01F}"/>
              </a:ext>
            </a:extLst>
          </p:cNvPr>
          <p:cNvCxnSpPr/>
          <p:nvPr/>
        </p:nvCxnSpPr>
        <p:spPr bwMode="auto">
          <a:xfrm>
            <a:off x="1984375" y="3012701"/>
            <a:ext cx="30479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2F2F5EE-6630-49CF-AB5D-AAF0605E7314}"/>
              </a:ext>
            </a:extLst>
          </p:cNvPr>
          <p:cNvCxnSpPr/>
          <p:nvPr/>
        </p:nvCxnSpPr>
        <p:spPr bwMode="auto">
          <a:xfrm flipV="1">
            <a:off x="3089275" y="3272699"/>
            <a:ext cx="1943099" cy="6542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EAB3671-43A7-42A9-B2DA-9278CC7CCD7A}"/>
              </a:ext>
            </a:extLst>
          </p:cNvPr>
          <p:cNvCxnSpPr/>
          <p:nvPr/>
        </p:nvCxnSpPr>
        <p:spPr bwMode="auto">
          <a:xfrm>
            <a:off x="2974975" y="3476625"/>
            <a:ext cx="20573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4694DAC-8095-4265-8906-B35161934B99}"/>
              </a:ext>
            </a:extLst>
          </p:cNvPr>
          <p:cNvCxnSpPr/>
          <p:nvPr/>
        </p:nvCxnSpPr>
        <p:spPr bwMode="auto">
          <a:xfrm>
            <a:off x="2670175" y="3746147"/>
            <a:ext cx="23621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07F1D4F-A3D3-4DFF-AE1D-D5429365AA4F}"/>
              </a:ext>
            </a:extLst>
          </p:cNvPr>
          <p:cNvCxnSpPr/>
          <p:nvPr/>
        </p:nvCxnSpPr>
        <p:spPr bwMode="auto">
          <a:xfrm>
            <a:off x="2822575" y="3962400"/>
            <a:ext cx="22097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41941EF-1EA3-4294-BC63-AF6566A4AEF2}"/>
              </a:ext>
            </a:extLst>
          </p:cNvPr>
          <p:cNvCxnSpPr/>
          <p:nvPr/>
        </p:nvCxnSpPr>
        <p:spPr bwMode="auto">
          <a:xfrm>
            <a:off x="1527175" y="4191000"/>
            <a:ext cx="35051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0F80606-C296-4B09-8DBA-89EAAC56152C}"/>
              </a:ext>
            </a:extLst>
          </p:cNvPr>
          <p:cNvCxnSpPr/>
          <p:nvPr/>
        </p:nvCxnSpPr>
        <p:spPr bwMode="auto">
          <a:xfrm>
            <a:off x="1908175" y="4446763"/>
            <a:ext cx="31241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A185906-40EC-42D2-8F5C-4197BB78BCF8}"/>
              </a:ext>
            </a:extLst>
          </p:cNvPr>
          <p:cNvCxnSpPr/>
          <p:nvPr/>
        </p:nvCxnSpPr>
        <p:spPr bwMode="auto">
          <a:xfrm>
            <a:off x="2187575" y="4876800"/>
            <a:ext cx="28448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9BE6219-FDE7-4695-A19D-F35529E57266}"/>
              </a:ext>
            </a:extLst>
          </p:cNvPr>
          <p:cNvCxnSpPr/>
          <p:nvPr/>
        </p:nvCxnSpPr>
        <p:spPr bwMode="auto">
          <a:xfrm>
            <a:off x="2593975" y="5114925"/>
            <a:ext cx="24383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68FD7AA-0F7D-4C0E-BB7D-845097818359}"/>
              </a:ext>
            </a:extLst>
          </p:cNvPr>
          <p:cNvCxnSpPr/>
          <p:nvPr/>
        </p:nvCxnSpPr>
        <p:spPr bwMode="auto">
          <a:xfrm>
            <a:off x="2898776" y="5372100"/>
            <a:ext cx="21335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B4070B90-E5B4-4A15-BC16-A882571D5074}"/>
              </a:ext>
            </a:extLst>
          </p:cNvPr>
          <p:cNvSpPr txBox="1"/>
          <p:nvPr/>
        </p:nvSpPr>
        <p:spPr>
          <a:xfrm>
            <a:off x="5106352" y="1491735"/>
            <a:ext cx="2974023" cy="2343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Code generation folder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AC7774-6C94-4564-9D92-D22FEA5EC7A6}"/>
              </a:ext>
            </a:extLst>
          </p:cNvPr>
          <p:cNvSpPr txBox="1"/>
          <p:nvPr/>
        </p:nvSpPr>
        <p:spPr>
          <a:xfrm>
            <a:off x="5105240" y="1913132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C-code generation Harness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8098A9-94D2-4899-B014-E4B635D8DF87}"/>
              </a:ext>
            </a:extLst>
          </p:cNvPr>
          <p:cNvSpPr txBox="1"/>
          <p:nvPr/>
        </p:nvSpPr>
        <p:spPr>
          <a:xfrm>
            <a:off x="5106352" y="2140177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Generated C-code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97F256E-FF11-4FBD-B4C7-0B56117014D6}"/>
              </a:ext>
            </a:extLst>
          </p:cNvPr>
          <p:cNvSpPr txBox="1"/>
          <p:nvPr/>
        </p:nvSpPr>
        <p:spPr>
          <a:xfrm>
            <a:off x="5106351" y="2379838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Generated C-code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E34CBD-B8B1-4CCD-A594-292B99E91C73}"/>
              </a:ext>
            </a:extLst>
          </p:cNvPr>
          <p:cNvSpPr txBox="1"/>
          <p:nvPr/>
        </p:nvSpPr>
        <p:spPr>
          <a:xfrm>
            <a:off x="5106352" y="2664567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Mex file from generated C-code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4D10200-BBEB-4B6F-9ED1-6B686E2F39D3}"/>
              </a:ext>
            </a:extLst>
          </p:cNvPr>
          <p:cNvSpPr txBox="1"/>
          <p:nvPr/>
        </p:nvSpPr>
        <p:spPr>
          <a:xfrm>
            <a:off x="5106352" y="2899306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Documents related to Feature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6A038D7-8102-4F24-845C-59336E6DAF98}"/>
              </a:ext>
            </a:extLst>
          </p:cNvPr>
          <p:cNvSpPr txBox="1"/>
          <p:nvPr/>
        </p:nvSpPr>
        <p:spPr>
          <a:xfrm>
            <a:off x="5106352" y="3146092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Feature Data Dictionary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C50D3DC-2D9A-449D-99E2-6F0BE66F7EFA}"/>
              </a:ext>
            </a:extLst>
          </p:cNvPr>
          <p:cNvSpPr txBox="1"/>
          <p:nvPr/>
        </p:nvSpPr>
        <p:spPr>
          <a:xfrm>
            <a:off x="5106352" y="3370161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Feature Requirements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CE976D2-B922-47D0-B176-D00A4EB4B758}"/>
              </a:ext>
            </a:extLst>
          </p:cNvPr>
          <p:cNvSpPr txBox="1"/>
          <p:nvPr/>
        </p:nvSpPr>
        <p:spPr>
          <a:xfrm>
            <a:off x="5106348" y="4120364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Test Folder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EC75A4F-F01A-4612-BC21-B88806A8B9CB}"/>
              </a:ext>
            </a:extLst>
          </p:cNvPr>
          <p:cNvSpPr txBox="1"/>
          <p:nvPr/>
        </p:nvSpPr>
        <p:spPr>
          <a:xfrm>
            <a:off x="5105238" y="5977773"/>
            <a:ext cx="4780598" cy="25495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Feature model with </a:t>
            </a:r>
            <a:r>
              <a:rPr lang="en-US" sz="16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mex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file from generated C-code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045D317-3FEE-49E1-BA56-3B9E586EF506}"/>
              </a:ext>
            </a:extLst>
          </p:cNvPr>
          <p:cNvSpPr txBox="1"/>
          <p:nvPr/>
        </p:nvSpPr>
        <p:spPr>
          <a:xfrm>
            <a:off x="5106352" y="3859631"/>
            <a:ext cx="37360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Feature Documentation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9A5D1A-7A63-47F3-9D02-20F5F6B346BE}"/>
              </a:ext>
            </a:extLst>
          </p:cNvPr>
          <p:cNvSpPr txBox="1"/>
          <p:nvPr/>
        </p:nvSpPr>
        <p:spPr>
          <a:xfrm>
            <a:off x="5106347" y="4742038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Test cases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D6B01EC-215D-4503-AF5F-02D72A98A68D}"/>
              </a:ext>
            </a:extLst>
          </p:cNvPr>
          <p:cNvSpPr txBox="1"/>
          <p:nvPr/>
        </p:nvSpPr>
        <p:spPr>
          <a:xfrm>
            <a:off x="5106352" y="4992177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Script to run open loop test cases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AB1B35D-6A4B-477E-88D6-1A666573D5EE}"/>
              </a:ext>
            </a:extLst>
          </p:cNvPr>
          <p:cNvSpPr txBox="1"/>
          <p:nvPr/>
        </p:nvSpPr>
        <p:spPr>
          <a:xfrm>
            <a:off x="5128577" y="5257608"/>
            <a:ext cx="4575335" cy="26952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 loop test harness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31244C3-70B2-4A3F-9EED-7920FA23D9E6}"/>
              </a:ext>
            </a:extLst>
          </p:cNvPr>
          <p:cNvSpPr txBox="1"/>
          <p:nvPr/>
        </p:nvSpPr>
        <p:spPr>
          <a:xfrm>
            <a:off x="5106352" y="5497215"/>
            <a:ext cx="4422935" cy="2450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Feature Model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F377FD38-6550-4CCF-A131-359F622BA325}"/>
              </a:ext>
            </a:extLst>
          </p:cNvPr>
          <p:cNvCxnSpPr/>
          <p:nvPr/>
        </p:nvCxnSpPr>
        <p:spPr bwMode="auto">
          <a:xfrm>
            <a:off x="1692275" y="5638800"/>
            <a:ext cx="33400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C8E73AD-977D-4F27-A7AE-682014612968}"/>
              </a:ext>
            </a:extLst>
          </p:cNvPr>
          <p:cNvCxnSpPr/>
          <p:nvPr/>
        </p:nvCxnSpPr>
        <p:spPr bwMode="auto">
          <a:xfrm>
            <a:off x="1908175" y="5867400"/>
            <a:ext cx="31242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07B6D1-EC9A-4812-BAE4-9CAD84450273}"/>
              </a:ext>
            </a:extLst>
          </p:cNvPr>
          <p:cNvCxnSpPr/>
          <p:nvPr/>
        </p:nvCxnSpPr>
        <p:spPr bwMode="auto">
          <a:xfrm>
            <a:off x="2060575" y="6096000"/>
            <a:ext cx="2971800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B76EF9D2-3D33-4D76-9E8D-421CD75413D9}"/>
              </a:ext>
            </a:extLst>
          </p:cNvPr>
          <p:cNvSpPr txBox="1"/>
          <p:nvPr/>
        </p:nvSpPr>
        <p:spPr>
          <a:xfrm>
            <a:off x="5105239" y="3589100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Feature Test Cases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3F02C20-EC31-45EB-A4E7-024307A5578F}"/>
              </a:ext>
            </a:extLst>
          </p:cNvPr>
          <p:cNvSpPr txBox="1"/>
          <p:nvPr/>
        </p:nvSpPr>
        <p:spPr>
          <a:xfrm>
            <a:off x="5105238" y="4319086"/>
            <a:ext cx="7166137" cy="2768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 Loop Test Folder [Some features can have a Closed Loop Test folder too]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5B3E5CC-8F9E-4285-AAEA-410F194C4188}"/>
              </a:ext>
            </a:extLst>
          </p:cNvPr>
          <p:cNvSpPr txBox="1"/>
          <p:nvPr/>
        </p:nvSpPr>
        <p:spPr>
          <a:xfrm>
            <a:off x="5106352" y="5729221"/>
            <a:ext cx="4422935" cy="2450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Script to initialize feature</a:t>
            </a:r>
          </a:p>
        </p:txBody>
      </p:sp>
    </p:spTree>
    <p:extLst>
      <p:ext uri="{BB962C8B-B14F-4D97-AF65-F5344CB8AC3E}">
        <p14:creationId xmlns:p14="http://schemas.microsoft.com/office/powerpoint/2010/main" val="4237339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731AC1-ECB0-4215-8190-535CA72E7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1538609"/>
            <a:ext cx="2476928" cy="1600941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Folder Structure Explanation </a:t>
            </a:r>
            <a:br>
              <a:rPr lang="en-US" dirty="0"/>
            </a:br>
            <a:r>
              <a:rPr lang="en-US" dirty="0"/>
              <a:t>Model Folder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599529C-C268-49B2-B4B9-4AB0E078E81D}"/>
              </a:ext>
            </a:extLst>
          </p:cNvPr>
          <p:cNvCxnSpPr/>
          <p:nvPr/>
        </p:nvCxnSpPr>
        <p:spPr bwMode="auto">
          <a:xfrm>
            <a:off x="2060575" y="1699492"/>
            <a:ext cx="29717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DB9349-C895-4499-BB85-2B04F97BD91F}"/>
              </a:ext>
            </a:extLst>
          </p:cNvPr>
          <p:cNvCxnSpPr/>
          <p:nvPr/>
        </p:nvCxnSpPr>
        <p:spPr bwMode="auto">
          <a:xfrm>
            <a:off x="2060575" y="1890847"/>
            <a:ext cx="29717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7A54FB-0E0C-4230-9497-CB1023B7634E}"/>
              </a:ext>
            </a:extLst>
          </p:cNvPr>
          <p:cNvCxnSpPr/>
          <p:nvPr/>
        </p:nvCxnSpPr>
        <p:spPr bwMode="auto">
          <a:xfrm>
            <a:off x="1987550" y="2137229"/>
            <a:ext cx="3047999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DAA84C7-AE46-42AD-A456-F5DCEDB1E9F3}"/>
              </a:ext>
            </a:extLst>
          </p:cNvPr>
          <p:cNvCxnSpPr/>
          <p:nvPr/>
        </p:nvCxnSpPr>
        <p:spPr bwMode="auto">
          <a:xfrm>
            <a:off x="3051176" y="2370313"/>
            <a:ext cx="1981198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EE57AC7-E993-43FF-85E7-35FE862D3608}"/>
              </a:ext>
            </a:extLst>
          </p:cNvPr>
          <p:cNvCxnSpPr/>
          <p:nvPr/>
        </p:nvCxnSpPr>
        <p:spPr bwMode="auto">
          <a:xfrm>
            <a:off x="1758950" y="2590800"/>
            <a:ext cx="3273424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5D8BB66-448B-4D40-A921-805D330EE01F}"/>
              </a:ext>
            </a:extLst>
          </p:cNvPr>
          <p:cNvCxnSpPr/>
          <p:nvPr/>
        </p:nvCxnSpPr>
        <p:spPr bwMode="auto">
          <a:xfrm>
            <a:off x="2060575" y="2819400"/>
            <a:ext cx="2974974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2F2F5EE-6630-49CF-AB5D-AAF0605E7314}"/>
              </a:ext>
            </a:extLst>
          </p:cNvPr>
          <p:cNvCxnSpPr/>
          <p:nvPr/>
        </p:nvCxnSpPr>
        <p:spPr bwMode="auto">
          <a:xfrm flipV="1">
            <a:off x="2901951" y="3010557"/>
            <a:ext cx="2133598" cy="4333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B4070B90-E5B4-4A15-BC16-A882571D5074}"/>
              </a:ext>
            </a:extLst>
          </p:cNvPr>
          <p:cNvSpPr txBox="1"/>
          <p:nvPr/>
        </p:nvSpPr>
        <p:spPr>
          <a:xfrm>
            <a:off x="5098890" y="1548267"/>
            <a:ext cx="2974023" cy="2343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Amesim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model folder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AC7774-6C94-4564-9D92-D22FEA5EC7A6}"/>
              </a:ext>
            </a:extLst>
          </p:cNvPr>
          <p:cNvSpPr txBox="1"/>
          <p:nvPr/>
        </p:nvSpPr>
        <p:spPr>
          <a:xfrm>
            <a:off x="5098890" y="1786703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Drive cycle data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97F256E-FF11-4FBD-B4C7-0B56117014D6}"/>
              </a:ext>
            </a:extLst>
          </p:cNvPr>
          <p:cNvSpPr txBox="1"/>
          <p:nvPr/>
        </p:nvSpPr>
        <p:spPr>
          <a:xfrm>
            <a:off x="5106351" y="2247429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Amesim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battery model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E34CBD-B8B1-4CCD-A594-292B99E91C73}"/>
              </a:ext>
            </a:extLst>
          </p:cNvPr>
          <p:cNvSpPr txBox="1"/>
          <p:nvPr/>
        </p:nvSpPr>
        <p:spPr>
          <a:xfrm>
            <a:off x="5106352" y="2463433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Script to initialize </a:t>
            </a:r>
            <a:r>
              <a:rPr lang="en-US" sz="1600" dirty="0" err="1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Amesim</a:t>
            </a: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model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4D10200-BBEB-4B6F-9ED1-6B686E2F39D3}"/>
              </a:ext>
            </a:extLst>
          </p:cNvPr>
          <p:cNvSpPr txBox="1"/>
          <p:nvPr/>
        </p:nvSpPr>
        <p:spPr>
          <a:xfrm>
            <a:off x="5106352" y="2691397"/>
            <a:ext cx="41170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Fan data for Battery Model Advanced model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6A038D7-8102-4F24-845C-59336E6DAF98}"/>
              </a:ext>
            </a:extLst>
          </p:cNvPr>
          <p:cNvSpPr txBox="1"/>
          <p:nvPr/>
        </p:nvSpPr>
        <p:spPr>
          <a:xfrm>
            <a:off x="5098889" y="2918744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Parallel Hybrid Vehicle Model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8E3F9AA-25DA-4439-8B3A-C727E885BB84}"/>
              </a:ext>
            </a:extLst>
          </p:cNvPr>
          <p:cNvSpPr txBox="1"/>
          <p:nvPr/>
        </p:nvSpPr>
        <p:spPr>
          <a:xfrm>
            <a:off x="5098889" y="2014102"/>
            <a:ext cx="3962135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Motor data to Parallel Hybrid Vehicle model</a:t>
            </a:r>
          </a:p>
        </p:txBody>
      </p:sp>
    </p:spTree>
    <p:extLst>
      <p:ext uri="{BB962C8B-B14F-4D97-AF65-F5344CB8AC3E}">
        <p14:creationId xmlns:p14="http://schemas.microsoft.com/office/powerpoint/2010/main" val="1478202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Folder Structure Explanation </a:t>
            </a:r>
            <a:br>
              <a:rPr lang="en-US" dirty="0"/>
            </a:br>
            <a:r>
              <a:rPr lang="en-US" dirty="0"/>
              <a:t>Application Folder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090619-BBFE-424D-9297-F612C5F62956}"/>
              </a:ext>
            </a:extLst>
          </p:cNvPr>
          <p:cNvSpPr txBox="1"/>
          <p:nvPr/>
        </p:nvSpPr>
        <p:spPr>
          <a:xfrm>
            <a:off x="688975" y="1439999"/>
            <a:ext cx="10896600" cy="31260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Each Application Folder will be explained in upcoming slides of each application.</a:t>
            </a:r>
          </a:p>
        </p:txBody>
      </p:sp>
    </p:spTree>
    <p:extLst>
      <p:ext uri="{BB962C8B-B14F-4D97-AF65-F5344CB8AC3E}">
        <p14:creationId xmlns:p14="http://schemas.microsoft.com/office/powerpoint/2010/main" val="3644365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55D199A-99EA-4A8D-AAE1-B32985604B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78" r="4270"/>
          <a:stretch/>
        </p:blipFill>
        <p:spPr>
          <a:xfrm>
            <a:off x="3180" y="0"/>
            <a:ext cx="12229618" cy="687494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Closed Loop Simulation</a:t>
            </a:r>
          </a:p>
        </p:txBody>
      </p:sp>
      <p:sp>
        <p:nvSpPr>
          <p:cNvPr id="4" name="cdtRectangle 115 Id57350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630936" y="5029200"/>
            <a:ext cx="6099174" cy="1214142"/>
          </a:xfrm>
          <a:prstGeom prst="rect">
            <a:avLst/>
          </a:prstGeom>
          <a:gradFill>
            <a:gsLst>
              <a:gs pos="83000">
                <a:srgbClr val="0099B0"/>
              </a:gs>
              <a:gs pos="50000">
                <a:srgbClr val="009999"/>
              </a:gs>
              <a:gs pos="0">
                <a:srgbClr val="50BEBE"/>
              </a:gs>
              <a:gs pos="100000">
                <a:srgbClr val="0099CB"/>
              </a:gs>
            </a:gsLst>
            <a:lin ang="0" scaled="0"/>
          </a:gradFill>
          <a:ln w="9525">
            <a:noFill/>
            <a:miter lim="800000"/>
            <a:headEnd/>
            <a:tailEnd/>
          </a:ln>
        </p:spPr>
        <p:txBody>
          <a:bodyPr vert="horz" wrap="square" lIns="216000" tIns="144000" rIns="216000" bIns="144000" numCol="1" anchor="t" anchorCtr="0" compatLnSpc="1">
            <a:prstTxWarp prst="textNoShape">
              <a:avLst/>
            </a:prstTxWarp>
            <a:sp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de-DE" sz="4000" b="1" smtClean="0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j-lt"/>
                <a:ea typeface="ＭＳ Ｐゴシック"/>
              </a:rPr>
              <a:t>Folder Structure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j-lt"/>
                <a:ea typeface="ＭＳ Ｐゴシック"/>
              </a:rPr>
              <a:t>Simulation Setup &amp; </a:t>
            </a:r>
            <a:r>
              <a:rPr lang="en-US" sz="2000" dirty="0">
                <a:solidFill>
                  <a:schemeClr val="bg1"/>
                </a:solidFill>
                <a:ea typeface="ＭＳ Ｐゴシック"/>
              </a:rPr>
              <a:t>Initialization</a:t>
            </a:r>
            <a:endParaRPr lang="en-US" sz="2000" dirty="0">
              <a:solidFill>
                <a:schemeClr val="bg1"/>
              </a:solidFill>
              <a:latin typeface="+mj-lt"/>
              <a:ea typeface="ＭＳ Ｐゴシック"/>
            </a:endParaRP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j-lt"/>
                <a:ea typeface="ＭＳ Ｐゴシック"/>
              </a:rPr>
              <a:t>Running Simulation</a:t>
            </a:r>
          </a:p>
        </p:txBody>
      </p:sp>
    </p:spTree>
    <p:extLst>
      <p:ext uri="{BB962C8B-B14F-4D97-AF65-F5344CB8AC3E}">
        <p14:creationId xmlns:p14="http://schemas.microsoft.com/office/powerpoint/2010/main" val="4026331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B40482-452F-4905-BA9E-5F40E2BF9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25" y="1518240"/>
            <a:ext cx="3301320" cy="1070394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dirty="0"/>
              <a:t>1. Closed Loop Simulation </a:t>
            </a:r>
            <a:br>
              <a:rPr lang="en-US" dirty="0"/>
            </a:br>
            <a:r>
              <a:rPr lang="en-US" dirty="0"/>
              <a:t>Folder Structure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599529C-C268-49B2-B4B9-4AB0E078E81D}"/>
              </a:ext>
            </a:extLst>
          </p:cNvPr>
          <p:cNvCxnSpPr/>
          <p:nvPr/>
        </p:nvCxnSpPr>
        <p:spPr bwMode="auto">
          <a:xfrm>
            <a:off x="2439352" y="1666505"/>
            <a:ext cx="2971801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DB9349-C895-4499-BB85-2B04F97BD91F}"/>
              </a:ext>
            </a:extLst>
          </p:cNvPr>
          <p:cNvCxnSpPr>
            <a:cxnSpLocks/>
          </p:cNvCxnSpPr>
          <p:nvPr/>
        </p:nvCxnSpPr>
        <p:spPr bwMode="auto">
          <a:xfrm>
            <a:off x="3880295" y="1932492"/>
            <a:ext cx="1530858" cy="5119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7A54FB-0E0C-4230-9497-CB1023B7634E}"/>
              </a:ext>
            </a:extLst>
          </p:cNvPr>
          <p:cNvCxnSpPr/>
          <p:nvPr/>
        </p:nvCxnSpPr>
        <p:spPr bwMode="auto">
          <a:xfrm>
            <a:off x="2365375" y="2209110"/>
            <a:ext cx="3045778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B4070B90-E5B4-4A15-BC16-A882571D5074}"/>
              </a:ext>
            </a:extLst>
          </p:cNvPr>
          <p:cNvSpPr txBox="1"/>
          <p:nvPr/>
        </p:nvSpPr>
        <p:spPr>
          <a:xfrm>
            <a:off x="5485130" y="1518240"/>
            <a:ext cx="3814445" cy="2695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Closed Loop Harness Application folder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AC7774-6C94-4564-9D92-D22FEA5EC7A6}"/>
              </a:ext>
            </a:extLst>
          </p:cNvPr>
          <p:cNvSpPr txBox="1"/>
          <p:nvPr/>
        </p:nvSpPr>
        <p:spPr>
          <a:xfrm>
            <a:off x="5485130" y="1787844"/>
            <a:ext cx="3202623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Closed Loop Harness model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8098A9-94D2-4899-B014-E4B635D8DF87}"/>
              </a:ext>
            </a:extLst>
          </p:cNvPr>
          <p:cNvSpPr txBox="1"/>
          <p:nvPr/>
        </p:nvSpPr>
        <p:spPr>
          <a:xfrm>
            <a:off x="5485130" y="2074349"/>
            <a:ext cx="3662045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Script to initialize Closed Loop Harness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BBFD96-F842-43DA-8F03-57EC2546FD7D}"/>
              </a:ext>
            </a:extLst>
          </p:cNvPr>
          <p:cNvSpPr txBox="1"/>
          <p:nvPr/>
        </p:nvSpPr>
        <p:spPr>
          <a:xfrm>
            <a:off x="5485129" y="2319111"/>
            <a:ext cx="3662045" cy="26952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Script to initialize and select test cases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AFEA8D7-5D9A-40F1-9F9B-A05A2B1B58FD}"/>
              </a:ext>
            </a:extLst>
          </p:cNvPr>
          <p:cNvCxnSpPr/>
          <p:nvPr/>
        </p:nvCxnSpPr>
        <p:spPr bwMode="auto">
          <a:xfrm>
            <a:off x="2593975" y="2443657"/>
            <a:ext cx="2817178" cy="0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0350922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VERSION" val="4.1.2.0"/>
  <p:tag name="CDT_CREATORVERSION" val="4.1.2.0"/>
  <p:tag name="CDT_TEMPLATEVERSION" val="2.0.0"/>
  <p:tag name="CDT_FONTSET" val="Arial"/>
  <p:tag name="CDT_CUSTOMER" val="Siemens_2016_16x9"/>
  <p:tag name="CDT_CUSTOMER_NAME" val="Siemens AG (Corporate Design Update 2016)"/>
  <p:tag name="CDT_LANGUAGE" val="103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5:111,25-366,85-374,25-593,65"/>
  <p:tag name="CDT_MASTERSHAPE2" val="13:111,25-366,8501-374,25-593,6499"/>
  <p:tag name="CDT_MASTERSHAPE3" val="2:0-0-99,87504-960,5"/>
  <p:tag name="CDT_MASTERSHAPE4" val="11:111,25-0-374,25-355,5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13:111,25-49,37504-374,25-306,1349"/>
  <p:tag name="CDT_MASTERSHAPE3" val="5:111,25-366,85-374,25-593,6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430,875"/>
  <p:tag name="CDT_MASTERSHAPE3" val="4:111,25-491,625-374,25-430,87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83,5"/>
  <p:tag name="CDT_MASTERSHAPE3" val="13:111,25-344,125-374,25-283,4646"/>
  <p:tag name="CDT_MASTERSHAPE4" val="12:111,25-639,0355-374,25-283,464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430,875"/>
  <p:tag name="CDT_MASTERSHAPE3" val="4:111,25-491,625-181,375-430,875"/>
  <p:tag name="CDT_MASTERSHAPE4" val="5:304-49,37504-181,5-430,875"/>
  <p:tag name="CDT_MASTERSHAPE5" val="6:304-491,625-181,5-430,87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5:111,25-820,4528-374,25-102,047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DELETE_ONEVENT_NEWPRES" val="False"/>
  <p:tag name="CDT_PROT" val="2"/>
  <p:tag name="CDT_PROT_TOP" val="0"/>
  <p:tag name="CDT_PROT_LEFT" val="0"/>
  <p:tag name="CDT_PROT_WIDTH" val="960,5"/>
  <p:tag name="CDT_PROT_HEIGHT" val="99,875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  <p:tag name="CDT_MASTERSHAPE3" val="5:111,25-820,4528-374,25-102,047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  <p:tag name="CDT_MASTERSHAPE3" val="6:111,25-820,4528-374,25-102,047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317,4803"/>
  <p:tag name="CDT_MASTERSHAPE3" val="13:111,25-378,2697-374,25-317,4803"/>
  <p:tag name="CDT_MASTERSHAPE4" val="6:111,25-820,4528-374,25-102,047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04,0945"/>
  <p:tag name="CDT_MASTERSHAPE3" val="13:111,25-264,7559-374,25-215,4941"/>
  <p:tag name="CDT_MASTERSHAPE4" val="12:111,25-491,625-374,25-204,125"/>
  <p:tag name="CDT_MASTERSHAPE5" val="7:111,25-820,4528-374,25-102,047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  <p:tag name="CDT_MASTERSHAPE4" val="6:111,25-820,4528-374,25-102,047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317,4803"/>
  <p:tag name="CDT_MASTERSHAPE3" val="13:111,25-378,2696-181,375-317,4803"/>
  <p:tag name="CDT_MASTERSHAPE4" val="12:304-49,37504-181,5-317,4803"/>
  <p:tag name="CDT_MASTERSHAPE5" val="15:304-378,2697-181,5-317,4803"/>
  <p:tag name="CDT_MASTERSHAPE6" val="10:111,25-820,4528-374,25-102,047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99,87504-960,5"/>
  <p:tag name="CDT_MASTERSHAPE2" val="3078:0-0-99,87504-960,5"/>
  <p:tag name="CDT_MASTERSHAPE3" val="3079:111,25-49,37504-374,25-646,3749"/>
  <p:tag name="CDT_MASTERSHAPE4" val="10:0-809,1142-63,50622-113,3858"/>
  <p:tag name="CDT_MASTERSHAPE5" val="16:485,5-0-34-960,5"/>
  <p:tag name="CDT_MASTERSHAPE6" val="17:519,5-0-20,5-309,6244"/>
  <p:tag name="CDT_MASTERSHAPE7" val="18:519,5-0-20,5-138,9988"/>
  <p:tag name="CDT_MASTERSHAPE8" val="19:519,5-298,2492-20,5-662,2507"/>
  <p:tag name="CDT_MASTERSHAPE9" val="20:0-480,25-0,1250394-0,1250394"/>
  <p:tag name="CDT_MASTERSHAPE10" val="3072:0-0-0-0"/>
  <p:tag name="CDT_MASTERSHAPE11" val="3073:0-0-0-0"/>
  <p:tag name="CDT_MASTERSHAPE12" val="3074:0-0-0-0"/>
  <p:tag name="CDT_MASTERSHAPE13" val="3075:0-0-0-0"/>
  <p:tag name="CDT_MASTERSHAPE14" val="3076:0-0-0-0"/>
  <p:tag name="CDT_MASTERSHAPE15" val="3077:0-0-0-0"/>
  <p:tag name="CDT_MASTERSHAPE16" val="3080:0-0-0-0"/>
  <p:tag name="CDT_MASTERSHAPE17" val="3081:0-0-0-0"/>
  <p:tag name="CDT_MASTERSHAPE18" val="3082:0-0-0-0"/>
  <p:tag name="CDT_MASTERSHAPE19" val="3083:0-0-0-0"/>
  <p:tag name="CDT_MASTERSHAPE20" val="3084:0-0-0-0"/>
  <p:tag name="CDT_MASTERSHAPE21" val="3085:0-0-0-0"/>
  <p:tag name="CDT_MASTERSHAPE22" val="3086:0-0-0-0"/>
  <p:tag name="CDT_MASTERSHAPE23" val="3087:0-0-0-0"/>
  <p:tag name="CDT_MASTERSHAPE24" val="3088:0-0-0-0"/>
  <p:tag name="CDT_MASTERSHAPE25" val="3089:0-0-0-0"/>
  <p:tag name="CDT_MASTERSHAPE26" val="3090:0-0-0-0"/>
  <p:tag name="CDT_MASTERSHAPE27" val="3091:0-0-0-0"/>
  <p:tag name="CDT_MASTERSHAPE28" val="3092:0-0-0-0"/>
  <p:tag name="CDT_MASTERSHAPE29" val="3093:0-0-0-0"/>
  <p:tag name="CDT_MASTERSHAPE30" val="3094:0-0-0-0"/>
  <p:tag name="CDT_MASTERSHAPE31" val="3095:0-0-0-0"/>
  <p:tag name="CDT_MASTERSHAPE32" val="3096:0-0-0-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4"/>
  <p:tag name="CDT_TARGETSHAPE_NEW" val="1"/>
  <p:tag name="CDT_PROT" val="3"/>
  <p:tag name="CDT_PROT_TOP" val="485,5"/>
  <p:tag name="CDT_PROT_LEFT" val="0"/>
  <p:tag name="CDT_PROT_WIDTH" val="960,5"/>
  <p:tag name="CDT_PROT_HEIGHT" val="3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8"/>
  <p:tag name="CDT_PROT" val="3"/>
  <p:tag name="CDT_PROT_TOP" val="519,5"/>
  <p:tag name="CDT_PROT_LEFT" val="0"/>
  <p:tag name="CDT_PROT_WIDTH" val="309,6244"/>
  <p:tag name="CDT_PROT_HEIGHT" val="20,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9"/>
  <p:tag name="CDT_PROT" val="3"/>
  <p:tag name="CDT_PROT_TOP" val="519,5"/>
  <p:tag name="CDT_PROT_LEFT" val="298,2492"/>
  <p:tag name="CDT_PROT_WIDTH" val="662,2507"/>
  <p:tag name="CDT_PROT_HEIGHT" val="20,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326,7-960,5"/>
  <p:tag name="CDT_MASTERSHAPE2" val="11:0-0-326,7-960,5"/>
  <p:tag name="CDT_MASTERSHAPE3" val="57350:326,7-26,62496-68,50504-933,8749"/>
  <p:tag name="CDT_MASTERSHAPE4" val="57351:295,7487-26,62496-30,95134-933,8749"/>
  <p:tag name="CDT_MASTERSHAPE5" val="12:0-480,25-0,1250394-0,1250394"/>
  <p:tag name="CDT_MASTERSHAPE6" val="13:0-49,37504-76,20732-136,063"/>
  <p:tag name="CDT_MASTERSHAPE7" val="14:485,5-0-34-960,5"/>
  <p:tag name="CDT_MASTERSHAPE8" val="10:485,5-695,75-34-264,7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06,1349"/>
  <p:tag name="CDT_PROT_HEIGHT" val="374,25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DELETE_ONEVENT_NEWPRES" val="False"/>
  <p:tag name="CDT_PROT" val="2"/>
  <p:tag name="CDT_PROT_TOP" val="111,25"/>
  <p:tag name="CDT_PROT_LEFT" val="366,85"/>
  <p:tag name="CDT_PROT_WIDTH" val="593,65"/>
  <p:tag name="CDT_PROT_HEIGHT" val="374,2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406,08-960,5"/>
  <p:tag name="CDT_MASTERSHAPE2" val="13:0-0-406,08-960,5"/>
  <p:tag name="CDT_MASTERSHAPE3" val="57350:337,575-26,62496-68,50504-933,8749"/>
  <p:tag name="CDT_MASTERSHAPE4" val="57351:406,08-26,62496-30,95134-933,8749"/>
  <p:tag name="CDT_MASTERSHAPE5" val="11:0-480,25-0,1250394-0,1250394"/>
  <p:tag name="CDT_MASTERSHAPE6" val="14:0-49,37504-76,20732-136,063"/>
  <p:tag name="CDT_MASTERSHAPE7" val="15:485,5-0-34-960,5"/>
  <p:tag name="CDT_MASTERSHAPE8" val="12:485,5-695,75-34-264,7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374,2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190,6199-26,62496-99,70441-933,8749"/>
  <p:tag name="CDT_MASTERSHAPE4" val="11:0-480,25-0,1250394-0,1250394"/>
  <p:tag name="CDT_MASTERSHAPE5" val="12:0-49,37504-76,20732-136,063"/>
  <p:tag name="CDT_MASTERSHAPE6" val="15:485,5-0-34-960,5"/>
  <p:tag name="CDT_MASTERSHAPE7" val="57351:190,62-26,62504-30,95134-933,8749"/>
  <p:tag name="CDT_MASTERSHAPE8" val="13:485,5-695,75-34-264,7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83,5"/>
  <p:tag name="CDT_PROT_HEIGHT" val="374,25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44,125"/>
  <p:tag name="CDT_PROT_WIDTH" val="283,4646"/>
  <p:tag name="CDT_PROT_HEIGHT" val="374,25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639,0355"/>
  <p:tag name="CDT_PROT_WIDTH" val="283,4646"/>
  <p:tag name="CDT_PROT_HEIGHT" val="374,25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430,875"/>
  <p:tag name="CDT_PROT_HEIGHT" val="181,375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181,375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430,875"/>
  <p:tag name="CDT_PROT_HEIGHT" val="181,5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1,625"/>
  <p:tag name="CDT_PROT_WIDTH" val="430,875"/>
  <p:tag name="CDT_PROT_HEIGHT" val="181,5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235,2668-26,62496-99,70441-933,8749"/>
  <p:tag name="CDT_MASTERSHAPE4" val="11:0-480,25-0,1250394-0,1250394"/>
  <p:tag name="CDT_MASTERSHAPE5" val="13:0-49,37504-76,20732-136,063"/>
  <p:tag name="CDT_MASTERSHAPE6" val="15:485,5-0-34-960,5"/>
  <p:tag name="CDT_MASTERSHAPE7" val="57351:304-26,62504-30,95134-933,8749"/>
  <p:tag name="CDT_MASTERSHAPE8" val="12:485,5-695,75-34-264,7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17,4803"/>
  <p:tag name="CDT_PROT_HEIGHT" val="374,25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7"/>
  <p:tag name="CDT_PROT_WIDTH" val="317,4803"/>
  <p:tag name="CDT_PROT_HEIGHT" val="374,2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326,75-960,5"/>
  <p:tag name="CDT_MASTERSHAPE2" val="57350:326,7-26,62504-68,50504-933,8749"/>
  <p:tag name="CDT_MASTERSHAPE3" val="57351:295,7487-26,62504-30,95134-933,8749"/>
  <p:tag name="CDT_MASTERSHAPE4" val="6:0-480,25-0,1250394-0,1250394"/>
  <p:tag name="CDT_MASTERSHAPE5" val="8:0-809,1249-63,37504-113,375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04,0945"/>
  <p:tag name="CDT_PROT_HEIGHT" val="374,25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264,7559"/>
  <p:tag name="CDT_PROT_WIDTH" val="215,4941"/>
  <p:tag name="CDT_PROT_HEIGHT" val="374,25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204,125"/>
  <p:tag name="CDT_PROT_HEIGHT" val="374,25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406,5005-960,5"/>
  <p:tag name="CDT_MASTERSHAPE2" val="57350:337,575-26,62504-68,50504-933,8749"/>
  <p:tag name="CDT_MASTERSHAPE3" val="57351:406,08-26,62504-30,95134-933,8749"/>
  <p:tag name="CDT_MASTERSHAPE4" val="6:0-480,25-0,1250394-0,1250394"/>
  <p:tag name="CDT_MASTERSHAPE5" val="9:0-809,1249-63,37504-113,375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317,4803"/>
  <p:tag name="CDT_PROT_HEIGHT" val="181,375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6"/>
  <p:tag name="CDT_PROT_WIDTH" val="317,4803"/>
  <p:tag name="CDT_PROT_HEIGHT" val="181,375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317,4803"/>
  <p:tag name="CDT_PROT_HEIGHT" val="181,5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378,2697"/>
  <p:tag name="CDT_PROT_WIDTH" val="317,4803"/>
  <p:tag name="CDT_PROT_HEIGHT" val="181,5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INTERSECT_SLIDE" val="False"/>
  <p:tag name="CDT_NAVBARONTHISSLIDE" val="True"/>
  <p:tag name="CDT_DESIGNS_NAME" val="Siemens 2013 – 16:9"/>
  <p:tag name="CDT_MASTERS_NAME" val="Title fullscreen (big bar up)"/>
  <p:tag name="CDT_LAYOUT_TYPE" val="1"/>
  <p:tag name="CDT_ORIGINAL_DESIGNS_NAME" val="Siemens 2013 – 16:9"/>
  <p:tag name="CDT_ORIGINAL_MASTERS_NAME" val="Title fullscreen (big bar up)"/>
  <p:tag name="CDT_ORIGINAL_LAYOUT_TYPE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heme/theme1.xml><?xml version="1.0" encoding="utf-8"?>
<a:theme xmlns:a="http://schemas.openxmlformats.org/drawingml/2006/main" name="Siemens 2016 – 16:9">
  <a:themeElements>
    <a:clrScheme name="Siemens">
      <a:dk1>
        <a:srgbClr val="000000"/>
      </a:dk1>
      <a:lt1>
        <a:srgbClr val="FFFFFF"/>
      </a:lt1>
      <a:dk2>
        <a:srgbClr val="000000"/>
      </a:dk2>
      <a:lt2>
        <a:srgbClr val="ADBECB"/>
      </a:lt2>
      <a:accent1>
        <a:srgbClr val="879BAA"/>
      </a:accent1>
      <a:accent2>
        <a:srgbClr val="BECDD7"/>
      </a:accent2>
      <a:accent3>
        <a:srgbClr val="EB780A"/>
      </a:accent3>
      <a:accent4>
        <a:srgbClr val="641946"/>
      </a:accent4>
      <a:accent5>
        <a:srgbClr val="005F87"/>
      </a:accent5>
      <a:accent6>
        <a:srgbClr val="647D2D"/>
      </a:accent6>
      <a:hlink>
        <a:srgbClr val="EB780A"/>
      </a:hlink>
      <a:folHlink>
        <a:srgbClr val="641946"/>
      </a:folHlink>
    </a:clrScheme>
    <a:fontScheme name="Siemen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square" lIns="108000" tIns="54000" rIns="108000" bIns="54000" numCol="1" spcCol="72000" rtlCol="0" anchor="ctr">
        <a:noAutofit/>
      </a:bodyPr>
      <a:lstStyle>
        <a:defPPr algn="ctr">
          <a:lnSpc>
            <a:spcPct val="110000"/>
          </a:lnSpc>
          <a:spcBef>
            <a:spcPct val="0"/>
          </a:spcBef>
          <a:buFont typeface="Wingdings" charset="0"/>
          <a:buNone/>
          <a:defRPr sz="18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Bef>
            <a:spcPts val="0"/>
          </a:spcBef>
          <a:defRPr sz="12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tx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  <a:extLst>
    <a:ext uri="{05A4C25C-085E-4340-85A3-A5531E510DB2}">
      <thm15:themeFamily xmlns:thm15="http://schemas.microsoft.com/office/thememl/2012/main" name="Analyst Event 2017-Template" id="{1D9E11C3-CEB9-C043-8163-880AE2A1D055}" vid="{03D7DE62-50CB-E641-A7F5-6A5A6259B2EF}"/>
    </a:ext>
  </a:ext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p4ppTags>
  <Name>Free Content + Navigation</Name>
  <PpLayout>32</PpLayout>
  <Index>16</Index>
</p4ppTags>
</file>

<file path=customXml/item10.xml><?xml version="1.0" encoding="utf-8"?>
<p4ppTags>
  <Name>Three columns + Navigation</Name>
  <PpLayout>32</PpLayout>
  <Index>20</Index>
</p4ppTags>
</file>

<file path=customXml/item1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12.xml><?xml version="1.0" encoding="utf-8"?>
<p4ppTags>
  <Name>Three columns</Name>
  <PpLayout>32</PpLayout>
  <Index>14</Index>
</p4ppTags>
</file>

<file path=customXml/item13.xml><?xml version="1.0" encoding="utf-8"?>
<p4ppTags>
  <Name>Free Content</Name>
  <PpLayout>11</PpLayout>
  <Index>9</Index>
</p4ppTags>
</file>

<file path=customXml/item14.xml><?xml version="1.0" encoding="utf-8"?>
<p4ppTags>
  <Name>Two columns + Navigation</Name>
  <PpLayout>32</PpLayout>
  <Index>19</Index>
</p4ppTags>
</file>

<file path=customXml/item15.xml><?xml version="1.0" encoding="utf-8"?>
<p4ppTags>
  <Name>Text + Index</Name>
  <PpLayout>32</PpLayout>
  <Index>8</Index>
</p4ppTags>
</file>

<file path=customXml/item16.xml><?xml version="1.0" encoding="utf-8"?>
<p4ppTags>
  <Name>Two rows</Name>
  <PpLayout>32</PpLayout>
  <Index>13</Index>
</p4ppTags>
</file>

<file path=customXml/item17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CA702E8ADD2874081FB0AA7CEBFACC5" ma:contentTypeVersion="10" ma:contentTypeDescription="Create a new document." ma:contentTypeScope="" ma:versionID="a49d88d0341290e8afc1492e112052d2">
  <xsd:schema xmlns:xsd="http://www.w3.org/2001/XMLSchema" xmlns:xs="http://www.w3.org/2001/XMLSchema" xmlns:p="http://schemas.microsoft.com/office/2006/metadata/properties" xmlns:ns2="bea1bd91-d0d0-46dc-aee6-da42aab4c8cb" targetNamespace="http://schemas.microsoft.com/office/2006/metadata/properties" ma:root="true" ma:fieldsID="514ff76102507e5487e0160d4eccf115" ns2:_="">
    <xsd:import namespace="bea1bd91-d0d0-46dc-aee6-da42aab4c8c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a1bd91-d0d0-46dc-aee6-da42aab4c8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8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9.xml><?xml version="1.0" encoding="utf-8"?>
<p4ppTags>
  <Name>One object (large)</Name>
  <PpLayout>16</PpLayout>
  <Index>10</Index>
</p4ppTags>
</file>

<file path=customXml/item2.xml><?xml version="1.0" encoding="utf-8"?>
<p4ppTags>
  <Name>Two rows + Navigation</Name>
  <PpLayout>32</PpLayout>
  <Index>21</Index>
</p4ppTags>
</file>

<file path=customXml/item3.xml><?xml version="1.0" encoding="utf-8"?>
<p4ppTags/>
</file>

<file path=customXml/item4.xml><?xml version="1.0" encoding="utf-8"?>
<p4ppTags>
  <Name>Four objects</Name>
  <PpLayout>24</PpLayout>
  <Index>15</Index>
</p4ppTags>
</file>

<file path=customXml/item5.xml><?xml version="1.0" encoding="utf-8"?>
<p4ppTags>
  <Name>One object (small) + Navigation</Name>
  <PpLayout>32</PpLayout>
  <Index>18</Index>
</p4ppTags>
</file>

<file path=customXml/item6.xml><?xml version="1.0" encoding="utf-8"?>
<p4ppTags>
  <Name>One object (small)</Name>
  <PpLayout>16</PpLayout>
  <Index>11</Index>
</p4ppTags>
</file>

<file path=customXml/item7.xml><?xml version="1.0" encoding="utf-8"?>
<p4ppTags>
  <Name>Two columns</Name>
  <PpLayout>29</PpLayout>
  <Index>12</Index>
</p4ppTags>
</file>

<file path=customXml/item8.xml><?xml version="1.0" encoding="utf-8"?>
<p4ppTags>
  <Name>Four objects + Navigation</Name>
  <PpLayout>32</PpLayout>
  <Index>22</Index>
</p4ppTags>
</file>

<file path=customXml/item9.xml><?xml version="1.0" encoding="utf-8"?>
<p4ppTags>
  <Name>One object (large) + Navigation</Name>
  <PpLayout>32</PpLayout>
  <Index>17</Index>
</p4ppTags>
</file>

<file path=customXml/itemProps1.xml><?xml version="1.0" encoding="utf-8"?>
<ds:datastoreItem xmlns:ds="http://schemas.openxmlformats.org/officeDocument/2006/customXml" ds:itemID="{7CC5F709-E74B-4E5F-A728-923D5062EBEF}">
  <ds:schemaRefs/>
</ds:datastoreItem>
</file>

<file path=customXml/itemProps10.xml><?xml version="1.0" encoding="utf-8"?>
<ds:datastoreItem xmlns:ds="http://schemas.openxmlformats.org/officeDocument/2006/customXml" ds:itemID="{85D77EE6-52B7-48BE-9EDB-748F1EBB53DE}">
  <ds:schemaRefs/>
</ds:datastoreItem>
</file>

<file path=customXml/itemProps11.xml><?xml version="1.0" encoding="utf-8"?>
<ds:datastoreItem xmlns:ds="http://schemas.openxmlformats.org/officeDocument/2006/customXml" ds:itemID="{9698AFEC-40C7-4561-AEDA-4F63CFEAC529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bea1bd91-d0d0-46dc-aee6-da42aab4c8cb"/>
    <ds:schemaRef ds:uri="http://purl.org/dc/elements/1.1/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12.xml><?xml version="1.0" encoding="utf-8"?>
<ds:datastoreItem xmlns:ds="http://schemas.openxmlformats.org/officeDocument/2006/customXml" ds:itemID="{15CF3461-70D1-4B54-AFAB-DAFDA0A238CD}">
  <ds:schemaRefs/>
</ds:datastoreItem>
</file>

<file path=customXml/itemProps13.xml><?xml version="1.0" encoding="utf-8"?>
<ds:datastoreItem xmlns:ds="http://schemas.openxmlformats.org/officeDocument/2006/customXml" ds:itemID="{D8097D0C-BE3E-4AEC-9593-65CFCCB19297}">
  <ds:schemaRefs/>
</ds:datastoreItem>
</file>

<file path=customXml/itemProps14.xml><?xml version="1.0" encoding="utf-8"?>
<ds:datastoreItem xmlns:ds="http://schemas.openxmlformats.org/officeDocument/2006/customXml" ds:itemID="{D7BABA95-BFFE-422B-8591-3271669EEA88}">
  <ds:schemaRefs/>
</ds:datastoreItem>
</file>

<file path=customXml/itemProps15.xml><?xml version="1.0" encoding="utf-8"?>
<ds:datastoreItem xmlns:ds="http://schemas.openxmlformats.org/officeDocument/2006/customXml" ds:itemID="{7E35FEDB-1F0E-4D67-A313-4AC59C26FF29}">
  <ds:schemaRefs/>
</ds:datastoreItem>
</file>

<file path=customXml/itemProps16.xml><?xml version="1.0" encoding="utf-8"?>
<ds:datastoreItem xmlns:ds="http://schemas.openxmlformats.org/officeDocument/2006/customXml" ds:itemID="{38AB8DE4-FD9B-4166-BEC3-3F1753596133}">
  <ds:schemaRefs/>
</ds:datastoreItem>
</file>

<file path=customXml/itemProps17.xml><?xml version="1.0" encoding="utf-8"?>
<ds:datastoreItem xmlns:ds="http://schemas.openxmlformats.org/officeDocument/2006/customXml" ds:itemID="{06695CE7-959C-4602-9643-D7C12326C8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a1bd91-d0d0-46dc-aee6-da42aab4c8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18.xml><?xml version="1.0" encoding="utf-8"?>
<ds:datastoreItem xmlns:ds="http://schemas.openxmlformats.org/officeDocument/2006/customXml" ds:itemID="{85670485-98E3-4703-A891-9B566D3F3DCF}">
  <ds:schemaRefs>
    <ds:schemaRef ds:uri="http://schemas.microsoft.com/sharepoint/v3/contenttype/forms"/>
  </ds:schemaRefs>
</ds:datastoreItem>
</file>

<file path=customXml/itemProps19.xml><?xml version="1.0" encoding="utf-8"?>
<ds:datastoreItem xmlns:ds="http://schemas.openxmlformats.org/officeDocument/2006/customXml" ds:itemID="{80661B8B-A327-44F9-823B-4D9EE0B3EC78}">
  <ds:schemaRefs/>
</ds:datastoreItem>
</file>

<file path=customXml/itemProps2.xml><?xml version="1.0" encoding="utf-8"?>
<ds:datastoreItem xmlns:ds="http://schemas.openxmlformats.org/officeDocument/2006/customXml" ds:itemID="{6C79E4F8-DCFB-483C-880A-AEEC6AAFC838}">
  <ds:schemaRefs/>
</ds:datastoreItem>
</file>

<file path=customXml/itemProps3.xml><?xml version="1.0" encoding="utf-8"?>
<ds:datastoreItem xmlns:ds="http://schemas.openxmlformats.org/officeDocument/2006/customXml" ds:itemID="{572FBA73-6DBF-45DA-8282-9342320CFAB0}">
  <ds:schemaRefs/>
</ds:datastoreItem>
</file>

<file path=customXml/itemProps4.xml><?xml version="1.0" encoding="utf-8"?>
<ds:datastoreItem xmlns:ds="http://schemas.openxmlformats.org/officeDocument/2006/customXml" ds:itemID="{1581BFFB-B4CE-47A8-BE77-DC1339B1E5A7}">
  <ds:schemaRefs/>
</ds:datastoreItem>
</file>

<file path=customXml/itemProps5.xml><?xml version="1.0" encoding="utf-8"?>
<ds:datastoreItem xmlns:ds="http://schemas.openxmlformats.org/officeDocument/2006/customXml" ds:itemID="{D9FE249F-833E-4CF0-BECB-552D01D7DC9E}">
  <ds:schemaRefs/>
</ds:datastoreItem>
</file>

<file path=customXml/itemProps6.xml><?xml version="1.0" encoding="utf-8"?>
<ds:datastoreItem xmlns:ds="http://schemas.openxmlformats.org/officeDocument/2006/customXml" ds:itemID="{1618AA06-B22E-4D19-9680-0D7830426729}">
  <ds:schemaRefs/>
</ds:datastoreItem>
</file>

<file path=customXml/itemProps7.xml><?xml version="1.0" encoding="utf-8"?>
<ds:datastoreItem xmlns:ds="http://schemas.openxmlformats.org/officeDocument/2006/customXml" ds:itemID="{1666F4C2-68F5-4840-A44A-1A646C0925A1}">
  <ds:schemaRefs/>
</ds:datastoreItem>
</file>

<file path=customXml/itemProps8.xml><?xml version="1.0" encoding="utf-8"?>
<ds:datastoreItem xmlns:ds="http://schemas.openxmlformats.org/officeDocument/2006/customXml" ds:itemID="{EAB520BC-C6EC-457E-8AB5-55DB67C86858}">
  <ds:schemaRefs/>
</ds:datastoreItem>
</file>

<file path=customXml/itemProps9.xml><?xml version="1.0" encoding="utf-8"?>
<ds:datastoreItem xmlns:ds="http://schemas.openxmlformats.org/officeDocument/2006/customXml" ds:itemID="{B27F640E-84DF-4F97-BC70-D045F1E6594F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Analyst Event 2017</Template>
  <TotalTime>5257</TotalTime>
  <Words>2488</Words>
  <Application>Microsoft Office PowerPoint</Application>
  <PresentationFormat>Custom</PresentationFormat>
  <Paragraphs>344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9" baseType="lpstr">
      <vt:lpstr>Arial</vt:lpstr>
      <vt:lpstr>Wingdings</vt:lpstr>
      <vt:lpstr>Siemens 2016 – 16:9</vt:lpstr>
      <vt:lpstr>BMS User Documentation </vt:lpstr>
      <vt:lpstr>Agenda:  Folder Structure Explanation Closed Loop Simulation C-code generation Open Loop Simulation Hardware in Loop Simulation</vt:lpstr>
      <vt:lpstr>Folder Structure Explanation</vt:lpstr>
      <vt:lpstr>1. Folder Structure Explanation Root Folder</vt:lpstr>
      <vt:lpstr>2. Folder Structure Explanation  Feature Folder</vt:lpstr>
      <vt:lpstr>3. Folder Structure Explanation  Model Folder</vt:lpstr>
      <vt:lpstr>4. Folder Structure Explanation  Application Folder</vt:lpstr>
      <vt:lpstr>Closed Loop Simulation</vt:lpstr>
      <vt:lpstr>1. Closed Loop Simulation  Folder Structure</vt:lpstr>
      <vt:lpstr>2. Closed Loop Simulation  Simulation Setup &amp; Initialization</vt:lpstr>
      <vt:lpstr>3. Closed Loop Simulation  Running Simulation</vt:lpstr>
      <vt:lpstr>C-code generation</vt:lpstr>
      <vt:lpstr>1. C-code generation Folder Structure</vt:lpstr>
      <vt:lpstr>2.1 C-code generation Generating C-code</vt:lpstr>
      <vt:lpstr>2.2 C-code generation Generating C-code</vt:lpstr>
      <vt:lpstr>3. C-code generation Testing C-code</vt:lpstr>
      <vt:lpstr>Open Loop Simulation</vt:lpstr>
      <vt:lpstr>1. Open Loop Simulation  Folder Structure</vt:lpstr>
      <vt:lpstr>2. Open Loop Simulation  Simulation Setup &amp; Initialization</vt:lpstr>
      <vt:lpstr>3. Open Loop Simulation  Running Simulation</vt:lpstr>
      <vt:lpstr>Hardware in Loop Simulation</vt:lpstr>
      <vt:lpstr>1.1 Hardware in Loop Simulation Folder Structure</vt:lpstr>
      <vt:lpstr>1.2 Hardware in Loop Simulation Open Loop Data Send Folder Structure</vt:lpstr>
      <vt:lpstr>2.1 Hardware in Loop Simulation Simulation Setup</vt:lpstr>
      <vt:lpstr>2.2 Hardware in Loop Simulation Open Loop Data Send Simulation Setup</vt:lpstr>
      <vt:lpstr>3.1 Hardware in Loop Simulation Simulation Initialization</vt:lpstr>
      <vt:lpstr>3.2 Hardware in Loop Simulation Simulation Initialization</vt:lpstr>
      <vt:lpstr>4 Hardware in Loop Simulation Running Simulation</vt:lpstr>
      <vt:lpstr>Hardware in Loop Simulation using only CAN</vt:lpstr>
      <vt:lpstr>1.1 Hardware in Loop Simulation using only CAN Folder Structure</vt:lpstr>
      <vt:lpstr>1.2 Hardware in Loop Simulation using only CAN Open Loop Data Send Folder Structure</vt:lpstr>
      <vt:lpstr>2.1 Hardware in Loop Simulation using only CAN Simulation Setup : Not needed as model is already built</vt:lpstr>
      <vt:lpstr>2.2 Hardware in Loop Simulation using only CAN Open Loop Data Send Simulation Setup</vt:lpstr>
      <vt:lpstr>3.1 Hardware in Loop Simulation using only CAN Simulation Initialization</vt:lpstr>
      <vt:lpstr>3.2 Hardware in Loop Simulation using only CAN Simulation Initialization</vt:lpstr>
      <vt:lpstr>4 Hardware in Loop Simulation using only CAN Running Simulation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Headline, Arial Bold, 44 pt  Subhead, Arial Regular, 22 pt Smart panel width can be freely chosen</dc:title>
  <dc:creator>Microsoft Office User</dc:creator>
  <cp:keywords>C_Unrestricted</cp:keywords>
  <cp:lastModifiedBy>Supe, Sagar Milind (DI SW ECS ENG CTRE)</cp:lastModifiedBy>
  <cp:revision>108</cp:revision>
  <cp:lastPrinted>2012-10-29T09:59:01Z</cp:lastPrinted>
  <dcterms:created xsi:type="dcterms:W3CDTF">2017-09-12T20:05:48Z</dcterms:created>
  <dcterms:modified xsi:type="dcterms:W3CDTF">2021-04-26T21:52:54Z</dcterms:modified>
  <dc:language>English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  <property fmtid="{D5CDD505-2E9C-101B-9397-08002B2CF9AE}" pid="3" name="Release date">
    <vt:lpwstr>February 2017</vt:lpwstr>
  </property>
  <property fmtid="{D5CDD505-2E9C-101B-9397-08002B2CF9AE}" pid="4" name="Office version">
    <vt:lpwstr>2007 and higher</vt:lpwstr>
  </property>
  <property fmtid="{D5CDD505-2E9C-101B-9397-08002B2CF9AE}" pid="5" name="Release version">
    <vt:lpwstr>1.1</vt:lpwstr>
  </property>
  <property fmtid="{D5CDD505-2E9C-101B-9397-08002B2CF9AE}" pid="6" name="Document Confidentiality">
    <vt:lpwstr>Unrestricted</vt:lpwstr>
  </property>
  <property fmtid="{D5CDD505-2E9C-101B-9397-08002B2CF9AE}" pid="7" name="sodocoClasLang">
    <vt:lpwstr>Unrestricted</vt:lpwstr>
  </property>
  <property fmtid="{D5CDD505-2E9C-101B-9397-08002B2CF9AE}" pid="8" name="sodocoClasLangId">
    <vt:i4>0</vt:i4>
  </property>
  <property fmtid="{D5CDD505-2E9C-101B-9397-08002B2CF9AE}" pid="9" name="sodocoClasId">
    <vt:i4>0</vt:i4>
  </property>
  <property fmtid="{D5CDD505-2E9C-101B-9397-08002B2CF9AE}" pid="10" name="ContentTypeId">
    <vt:lpwstr>0x0101004CA702E8ADD2874081FB0AA7CEBFACC5</vt:lpwstr>
  </property>
</Properties>
</file>

<file path=docProps/thumbnail.jpeg>
</file>